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Ex2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311" r:id="rId3"/>
    <p:sldId id="321" r:id="rId4"/>
    <p:sldId id="320" r:id="rId5"/>
    <p:sldId id="315" r:id="rId6"/>
    <p:sldId id="316" r:id="rId7"/>
    <p:sldId id="317" r:id="rId8"/>
    <p:sldId id="318" r:id="rId9"/>
    <p:sldId id="31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1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Yousef%20Mohamed\Downloads\IC-SIPOC-Diagram-Template-8929.xlsx" TargetMode="External"/><Relationship Id="rId4" Type="http://schemas.openxmlformats.org/officeDocument/2006/relationships/themeOverride" Target="../theme/themeOverride2.xm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Yousef%20Mohamed\Downloads\IC-SIPOC-Diagram-Template-8929.xlsx" TargetMode="External"/><Relationship Id="rId4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Orders Pattern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Sheet1!$I$1</c:f>
              <c:strCache>
                <c:ptCount val="1"/>
                <c:pt idx="0">
                  <c:v>Total Order received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Sheet1!$H$2:$H$7</c:f>
              <c:strCache>
                <c:ptCount val="6"/>
                <c:pt idx="0">
                  <c:v>Month 1</c:v>
                </c:pt>
                <c:pt idx="1">
                  <c:v>Month 2</c:v>
                </c:pt>
                <c:pt idx="2">
                  <c:v>Month 3</c:v>
                </c:pt>
                <c:pt idx="3">
                  <c:v>Month 4</c:v>
                </c:pt>
                <c:pt idx="4">
                  <c:v>Month 5</c:v>
                </c:pt>
                <c:pt idx="5">
                  <c:v>Month 6</c:v>
                </c:pt>
              </c:strCache>
            </c:strRef>
          </c:cat>
          <c:val>
            <c:numRef>
              <c:f>Sheet1!$I$2:$I$7</c:f>
              <c:numCache>
                <c:formatCode>General</c:formatCode>
                <c:ptCount val="6"/>
                <c:pt idx="0">
                  <c:v>63</c:v>
                </c:pt>
                <c:pt idx="1">
                  <c:v>62</c:v>
                </c:pt>
                <c:pt idx="2">
                  <c:v>73</c:v>
                </c:pt>
                <c:pt idx="3">
                  <c:v>59</c:v>
                </c:pt>
                <c:pt idx="4">
                  <c:v>43</c:v>
                </c:pt>
                <c:pt idx="5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31-4655-BE58-843AAC2ADC14}"/>
            </c:ext>
          </c:extLst>
        </c:ser>
        <c:ser>
          <c:idx val="1"/>
          <c:order val="1"/>
          <c:tx>
            <c:strRef>
              <c:f>Sheet1!$J$1</c:f>
              <c:strCache>
                <c:ptCount val="1"/>
                <c:pt idx="0">
                  <c:v>Perfect Orders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Sheet1!$H$2:$H$7</c:f>
              <c:strCache>
                <c:ptCount val="6"/>
                <c:pt idx="0">
                  <c:v>Month 1</c:v>
                </c:pt>
                <c:pt idx="1">
                  <c:v>Month 2</c:v>
                </c:pt>
                <c:pt idx="2">
                  <c:v>Month 3</c:v>
                </c:pt>
                <c:pt idx="3">
                  <c:v>Month 4</c:v>
                </c:pt>
                <c:pt idx="4">
                  <c:v>Month 5</c:v>
                </c:pt>
                <c:pt idx="5">
                  <c:v>Month 6</c:v>
                </c:pt>
              </c:strCache>
            </c:strRef>
          </c:cat>
          <c:val>
            <c:numRef>
              <c:f>Sheet1!$J$2:$J$7</c:f>
              <c:numCache>
                <c:formatCode>General</c:formatCode>
                <c:ptCount val="6"/>
                <c:pt idx="0">
                  <c:v>53</c:v>
                </c:pt>
                <c:pt idx="1">
                  <c:v>51</c:v>
                </c:pt>
                <c:pt idx="2">
                  <c:v>61</c:v>
                </c:pt>
                <c:pt idx="3">
                  <c:v>45</c:v>
                </c:pt>
                <c:pt idx="4">
                  <c:v>10</c:v>
                </c:pt>
                <c:pt idx="5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31-4655-BE58-843AAC2ADC14}"/>
            </c:ext>
          </c:extLst>
        </c:ser>
        <c:ser>
          <c:idx val="2"/>
          <c:order val="2"/>
          <c:tx>
            <c:strRef>
              <c:f>Sheet1!$K$1</c:f>
              <c:strCache>
                <c:ptCount val="1"/>
                <c:pt idx="0">
                  <c:v>Missed Orders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Sheet1!$H$2:$H$7</c:f>
              <c:strCache>
                <c:ptCount val="6"/>
                <c:pt idx="0">
                  <c:v>Month 1</c:v>
                </c:pt>
                <c:pt idx="1">
                  <c:v>Month 2</c:v>
                </c:pt>
                <c:pt idx="2">
                  <c:v>Month 3</c:v>
                </c:pt>
                <c:pt idx="3">
                  <c:v>Month 4</c:v>
                </c:pt>
                <c:pt idx="4">
                  <c:v>Month 5</c:v>
                </c:pt>
                <c:pt idx="5">
                  <c:v>Month 6</c:v>
                </c:pt>
              </c:strCache>
            </c:strRef>
          </c:cat>
          <c:val>
            <c:numRef>
              <c:f>Sheet1!$K$2:$K$7</c:f>
              <c:numCache>
                <c:formatCode>General</c:formatCode>
                <c:ptCount val="6"/>
                <c:pt idx="0">
                  <c:v>10</c:v>
                </c:pt>
                <c:pt idx="1">
                  <c:v>9</c:v>
                </c:pt>
                <c:pt idx="2">
                  <c:v>12</c:v>
                </c:pt>
                <c:pt idx="3">
                  <c:v>10</c:v>
                </c:pt>
                <c:pt idx="4">
                  <c:v>11</c:v>
                </c:pt>
                <c:pt idx="5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A31-4655-BE58-843AAC2ADC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69355744"/>
        <c:axId val="1439709760"/>
      </c:barChart>
      <c:catAx>
        <c:axId val="1369355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9709760"/>
        <c:crosses val="autoZero"/>
        <c:auto val="1"/>
        <c:lblAlgn val="ctr"/>
        <c:lblOffset val="100"/>
        <c:noMultiLvlLbl val="0"/>
      </c:catAx>
      <c:valAx>
        <c:axId val="1439709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9355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%</a:t>
            </a:r>
            <a:r>
              <a:rPr lang="ar-EG"/>
              <a:t> </a:t>
            </a:r>
            <a:r>
              <a:rPr lang="en-US"/>
              <a:t>of Missed orders over total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Sheet1!$I$1</c:f>
              <c:strCache>
                <c:ptCount val="1"/>
                <c:pt idx="0">
                  <c:v>Total Order received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Sheet1!$H$2:$H$7</c:f>
              <c:strCache>
                <c:ptCount val="6"/>
                <c:pt idx="0">
                  <c:v>Month 1</c:v>
                </c:pt>
                <c:pt idx="1">
                  <c:v>Month 2</c:v>
                </c:pt>
                <c:pt idx="2">
                  <c:v>Month 3</c:v>
                </c:pt>
                <c:pt idx="3">
                  <c:v>Month 4</c:v>
                </c:pt>
                <c:pt idx="4">
                  <c:v>Month 5</c:v>
                </c:pt>
                <c:pt idx="5">
                  <c:v>Month 6</c:v>
                </c:pt>
              </c:strCache>
            </c:strRef>
          </c:cat>
          <c:val>
            <c:numRef>
              <c:f>Sheet1!$I$2:$I$7</c:f>
              <c:numCache>
                <c:formatCode>General</c:formatCode>
                <c:ptCount val="6"/>
                <c:pt idx="0">
                  <c:v>63</c:v>
                </c:pt>
                <c:pt idx="1">
                  <c:v>62</c:v>
                </c:pt>
                <c:pt idx="2">
                  <c:v>73</c:v>
                </c:pt>
                <c:pt idx="3">
                  <c:v>59</c:v>
                </c:pt>
                <c:pt idx="4">
                  <c:v>43</c:v>
                </c:pt>
                <c:pt idx="5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D9-4E67-B0A7-902575F238BE}"/>
            </c:ext>
          </c:extLst>
        </c:ser>
        <c:ser>
          <c:idx val="1"/>
          <c:order val="1"/>
          <c:tx>
            <c:strRef>
              <c:f>Sheet1!$K$1</c:f>
              <c:strCache>
                <c:ptCount val="1"/>
                <c:pt idx="0">
                  <c:v>Missed Orders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Sheet1!$H$2:$H$7</c:f>
              <c:strCache>
                <c:ptCount val="6"/>
                <c:pt idx="0">
                  <c:v>Month 1</c:v>
                </c:pt>
                <c:pt idx="1">
                  <c:v>Month 2</c:v>
                </c:pt>
                <c:pt idx="2">
                  <c:v>Month 3</c:v>
                </c:pt>
                <c:pt idx="3">
                  <c:v>Month 4</c:v>
                </c:pt>
                <c:pt idx="4">
                  <c:v>Month 5</c:v>
                </c:pt>
                <c:pt idx="5">
                  <c:v>Month 6</c:v>
                </c:pt>
              </c:strCache>
            </c:strRef>
          </c:cat>
          <c:val>
            <c:numRef>
              <c:f>Sheet1!$K$2:$K$7</c:f>
              <c:numCache>
                <c:formatCode>General</c:formatCode>
                <c:ptCount val="6"/>
                <c:pt idx="0">
                  <c:v>10</c:v>
                </c:pt>
                <c:pt idx="1">
                  <c:v>9</c:v>
                </c:pt>
                <c:pt idx="2">
                  <c:v>12</c:v>
                </c:pt>
                <c:pt idx="3">
                  <c:v>10</c:v>
                </c:pt>
                <c:pt idx="4">
                  <c:v>11</c:v>
                </c:pt>
                <c:pt idx="5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D9-4E67-B0A7-902575F238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74627760"/>
        <c:axId val="1379497760"/>
      </c:barChart>
      <c:lineChart>
        <c:grouping val="standard"/>
        <c:varyColors val="0"/>
        <c:ser>
          <c:idx val="2"/>
          <c:order val="2"/>
          <c:tx>
            <c:strRef>
              <c:f>Sheet1!$L$1</c:f>
              <c:strCache>
                <c:ptCount val="1"/>
                <c:pt idx="0">
                  <c:v>%of Missed orders over total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solidFill>
                <a:srgbClr val="FF0000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Sheet1!$H$2:$H$7</c:f>
              <c:strCache>
                <c:ptCount val="6"/>
                <c:pt idx="0">
                  <c:v>Month 1</c:v>
                </c:pt>
                <c:pt idx="1">
                  <c:v>Month 2</c:v>
                </c:pt>
                <c:pt idx="2">
                  <c:v>Month 3</c:v>
                </c:pt>
                <c:pt idx="3">
                  <c:v>Month 4</c:v>
                </c:pt>
                <c:pt idx="4">
                  <c:v>Month 5</c:v>
                </c:pt>
                <c:pt idx="5">
                  <c:v>Month 6</c:v>
                </c:pt>
              </c:strCache>
            </c:strRef>
          </c:cat>
          <c:val>
            <c:numRef>
              <c:f>Sheet1!$L$2:$L$7</c:f>
              <c:numCache>
                <c:formatCode>0%</c:formatCode>
                <c:ptCount val="6"/>
                <c:pt idx="0">
                  <c:v>0.15873015873015872</c:v>
                </c:pt>
                <c:pt idx="1">
                  <c:v>0.14516129032258066</c:v>
                </c:pt>
                <c:pt idx="2">
                  <c:v>0.16438356164383561</c:v>
                </c:pt>
                <c:pt idx="3">
                  <c:v>0.16949152542372881</c:v>
                </c:pt>
                <c:pt idx="4">
                  <c:v>0.2558139534883721</c:v>
                </c:pt>
                <c:pt idx="5">
                  <c:v>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5D9-4E67-B0A7-902575F238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624560"/>
        <c:axId val="1379498592"/>
      </c:lineChart>
      <c:catAx>
        <c:axId val="1374627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9497760"/>
        <c:crosses val="autoZero"/>
        <c:auto val="1"/>
        <c:lblAlgn val="ctr"/>
        <c:lblOffset val="100"/>
        <c:noMultiLvlLbl val="0"/>
      </c:catAx>
      <c:valAx>
        <c:axId val="1379497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4627760"/>
        <c:crosses val="autoZero"/>
        <c:crossBetween val="between"/>
      </c:valAx>
      <c:valAx>
        <c:axId val="1379498592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4624560"/>
        <c:crosses val="max"/>
        <c:crossBetween val="between"/>
      </c:valAx>
      <c:catAx>
        <c:axId val="1374624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794985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Sheet1!$H$2:$H$3</cx:f>
        <cx:lvl ptCount="2">
          <cx:pt idx="0">Q1</cx:pt>
          <cx:pt idx="1">Q2</cx:pt>
        </cx:lvl>
      </cx:strDim>
      <cx:numDim type="val">
        <cx:f>Sheet1!$I$2:$I$3</cx:f>
        <cx:lvl ptCount="2" formatCode="0%">
          <cx:pt idx="0">0.15656565656565657</cx:pt>
          <cx:pt idx="1">0.20370370370370369</cx:pt>
        </cx:lvl>
      </cx:numDim>
    </cx:data>
  </cx:chartData>
  <cx:chart>
    <cx:title pos="t" align="ctr" overlay="0">
      <cx:tx>
        <cx:txData>
          <cx:v>% of Missing Orders per Quarter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entury Gothic" panose="020B0502020202020204"/>
            </a:rPr>
            <a:t>% of Missing Orders per Quarter</a:t>
          </a:r>
        </a:p>
      </cx:txPr>
    </cx:title>
    <cx:plotArea>
      <cx:plotAreaRegion>
        <cx:series layoutId="waterfall" uniqueId="{E6980759-47BD-4E37-B053-F5B5F7990B61}">
          <cx:tx>
            <cx:txData>
              <cx:f>Sheet1!$I$1</cx:f>
              <cx:v>%of Missed orders over total</cx:v>
            </cx:txData>
          </cx:tx>
          <cx:dataLabels pos="outEnd">
            <cx:visibility seriesName="0" categoryName="0" value="1"/>
          </cx:dataLabels>
          <cx:dataId val="0"/>
          <cx:layoutPr>
            <cx:subtotals/>
          </cx:layoutPr>
        </cx:series>
      </cx:plotAreaRegion>
      <cx:axis id="0">
        <cx:catScaling gapWidth="0.5"/>
        <cx:tickLabels/>
      </cx:axis>
      <cx:axis id="1">
        <cx:valScaling/>
        <cx:majorGridlines/>
        <cx:tickLabels/>
      </cx:axis>
    </cx:plotArea>
    <cx:legend pos="t" align="ctr" overlay="0"/>
  </cx:chart>
  <cx:clrMapOvr bg1="lt1" tx1="dk1" bg2="lt2" tx2="dk2" accent1="accent1" accent2="accent2" accent3="accent3" accent4="accent4" accent5="accent5" accent6="accent6" hlink="hlink" folHlink="folHlink"/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Sheet1!$H$38:$H$39</cx:f>
        <cx:lvl ptCount="2">
          <cx:pt idx="0">Quarter 1</cx:pt>
          <cx:pt idx="1">Quarter 2</cx:pt>
        </cx:lvl>
      </cx:strDim>
      <cx:numDim type="val">
        <cx:f>Sheet1!$I$38:$I$39</cx:f>
        <cx:lvl ptCount="2" formatCode="0.0">
          <cx:pt idx="0">25.333333333333332</cx:pt>
          <cx:pt idx="1">26.416666666666668</cx:pt>
        </cx:lvl>
      </cx:numDim>
    </cx:data>
  </cx:chartData>
  <cx:chart>
    <cx:title pos="t" align="ctr" overlay="0">
      <cx:tx>
        <cx:txData>
          <cx:v>Average LT per Quarter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entury Gothic" panose="020B0502020202020204"/>
            </a:rPr>
            <a:t>Average LT per Quarter</a:t>
          </a:r>
        </a:p>
      </cx:txPr>
    </cx:title>
    <cx:plotArea>
      <cx:plotAreaRegion>
        <cx:series layoutId="waterfall" uniqueId="{04C4CC4A-3C33-42DC-836D-345D695E1CF2}">
          <cx:tx>
            <cx:txData>
              <cx:f>Sheet1!$I$37</cx:f>
              <cx:v>Average LT</cx:v>
            </cx:txData>
          </cx:tx>
          <cx:dataLabels pos="outEnd">
            <cx:visibility seriesName="0" categoryName="0" value="1"/>
          </cx:dataLabels>
          <cx:dataId val="0"/>
          <cx:layoutPr>
            <cx:subtotals/>
          </cx:layoutPr>
        </cx:series>
      </cx:plotAreaRegion>
      <cx:axis id="0">
        <cx:catScaling gapWidth="0.5"/>
        <cx:tickLabels/>
      </cx:axis>
      <cx:axis id="1">
        <cx:valScaling/>
        <cx:majorGridlines/>
        <cx:tickLabels/>
      </cx:axis>
    </cx:plotArea>
    <cx:legend pos="t" align="ctr" overlay="0"/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F1C60-D1E9-44D6-8577-51E0E3DE662C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006FD-22B8-4200-B1B2-0688CEA4877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992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F1C60-D1E9-44D6-8577-51E0E3DE662C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006FD-22B8-4200-B1B2-0688CEA48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1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F1C60-D1E9-44D6-8577-51E0E3DE662C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006FD-22B8-4200-B1B2-0688CEA48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95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8"/>
          <p:cNvSpPr/>
          <p:nvPr/>
        </p:nvSpPr>
        <p:spPr>
          <a:xfrm>
            <a:off x="0" y="0"/>
            <a:ext cx="6134800" cy="15752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5" name="Google Shape;895;p18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896" name="Google Shape;896;p18"/>
          <p:cNvGrpSpPr/>
          <p:nvPr/>
        </p:nvGrpSpPr>
        <p:grpSpPr>
          <a:xfrm>
            <a:off x="7740993" y="936539"/>
            <a:ext cx="4451017" cy="203163"/>
            <a:chOff x="2079825" y="470627"/>
            <a:chExt cx="3789605" cy="172973"/>
          </a:xfrm>
        </p:grpSpPr>
        <p:sp>
          <p:nvSpPr>
            <p:cNvPr id="897" name="Google Shape;897;p18"/>
            <p:cNvSpPr/>
            <p:nvPr/>
          </p:nvSpPr>
          <p:spPr>
            <a:xfrm>
              <a:off x="207982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98" name="Google Shape;898;p18"/>
            <p:cNvSpPr/>
            <p:nvPr/>
          </p:nvSpPr>
          <p:spPr>
            <a:xfrm>
              <a:off x="22064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99" name="Google Shape;899;p18"/>
            <p:cNvSpPr/>
            <p:nvPr/>
          </p:nvSpPr>
          <p:spPr>
            <a:xfrm>
              <a:off x="233305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0" name="Google Shape;900;p18"/>
            <p:cNvSpPr/>
            <p:nvPr/>
          </p:nvSpPr>
          <p:spPr>
            <a:xfrm>
              <a:off x="24596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1" name="Google Shape;901;p18"/>
            <p:cNvSpPr/>
            <p:nvPr/>
          </p:nvSpPr>
          <p:spPr>
            <a:xfrm>
              <a:off x="258627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2" name="Google Shape;902;p18"/>
            <p:cNvSpPr/>
            <p:nvPr/>
          </p:nvSpPr>
          <p:spPr>
            <a:xfrm>
              <a:off x="271288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3" name="Google Shape;903;p18"/>
            <p:cNvSpPr/>
            <p:nvPr/>
          </p:nvSpPr>
          <p:spPr>
            <a:xfrm>
              <a:off x="283950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4" name="Google Shape;904;p18"/>
            <p:cNvSpPr/>
            <p:nvPr/>
          </p:nvSpPr>
          <p:spPr>
            <a:xfrm>
              <a:off x="296611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5" name="Google Shape;905;p18"/>
            <p:cNvSpPr/>
            <p:nvPr/>
          </p:nvSpPr>
          <p:spPr>
            <a:xfrm>
              <a:off x="30927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6" name="Google Shape;906;p18"/>
            <p:cNvSpPr/>
            <p:nvPr/>
          </p:nvSpPr>
          <p:spPr>
            <a:xfrm>
              <a:off x="32193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7" name="Google Shape;907;p18"/>
            <p:cNvSpPr/>
            <p:nvPr/>
          </p:nvSpPr>
          <p:spPr>
            <a:xfrm>
              <a:off x="33459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8" name="Google Shape;908;p18"/>
            <p:cNvSpPr/>
            <p:nvPr/>
          </p:nvSpPr>
          <p:spPr>
            <a:xfrm>
              <a:off x="34725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9" name="Google Shape;909;p18"/>
            <p:cNvSpPr/>
            <p:nvPr/>
          </p:nvSpPr>
          <p:spPr>
            <a:xfrm>
              <a:off x="359917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0" name="Google Shape;910;p18"/>
            <p:cNvSpPr/>
            <p:nvPr/>
          </p:nvSpPr>
          <p:spPr>
            <a:xfrm>
              <a:off x="37257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1" name="Google Shape;911;p18"/>
            <p:cNvSpPr/>
            <p:nvPr/>
          </p:nvSpPr>
          <p:spPr>
            <a:xfrm>
              <a:off x="385240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2" name="Google Shape;912;p18"/>
            <p:cNvSpPr/>
            <p:nvPr/>
          </p:nvSpPr>
          <p:spPr>
            <a:xfrm>
              <a:off x="39790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3" name="Google Shape;913;p18"/>
            <p:cNvSpPr/>
            <p:nvPr/>
          </p:nvSpPr>
          <p:spPr>
            <a:xfrm>
              <a:off x="41056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4" name="Google Shape;914;p18"/>
            <p:cNvSpPr/>
            <p:nvPr/>
          </p:nvSpPr>
          <p:spPr>
            <a:xfrm>
              <a:off x="42322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5" name="Google Shape;915;p18"/>
            <p:cNvSpPr/>
            <p:nvPr/>
          </p:nvSpPr>
          <p:spPr>
            <a:xfrm>
              <a:off x="43588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6" name="Google Shape;916;p18"/>
            <p:cNvSpPr/>
            <p:nvPr/>
          </p:nvSpPr>
          <p:spPr>
            <a:xfrm>
              <a:off x="448546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7" name="Google Shape;917;p18"/>
            <p:cNvSpPr/>
            <p:nvPr/>
          </p:nvSpPr>
          <p:spPr>
            <a:xfrm>
              <a:off x="46120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8" name="Google Shape;918;p18"/>
            <p:cNvSpPr/>
            <p:nvPr/>
          </p:nvSpPr>
          <p:spPr>
            <a:xfrm>
              <a:off x="47386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9" name="Google Shape;919;p18"/>
            <p:cNvSpPr/>
            <p:nvPr/>
          </p:nvSpPr>
          <p:spPr>
            <a:xfrm>
              <a:off x="486530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0" name="Google Shape;920;p18"/>
            <p:cNvSpPr/>
            <p:nvPr/>
          </p:nvSpPr>
          <p:spPr>
            <a:xfrm>
              <a:off x="49919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1" name="Google Shape;921;p18"/>
            <p:cNvSpPr/>
            <p:nvPr/>
          </p:nvSpPr>
          <p:spPr>
            <a:xfrm>
              <a:off x="511852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2" name="Google Shape;922;p18"/>
            <p:cNvSpPr/>
            <p:nvPr/>
          </p:nvSpPr>
          <p:spPr>
            <a:xfrm>
              <a:off x="52451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3" name="Google Shape;923;p18"/>
            <p:cNvSpPr/>
            <p:nvPr/>
          </p:nvSpPr>
          <p:spPr>
            <a:xfrm>
              <a:off x="537175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4" name="Google Shape;924;p18"/>
            <p:cNvSpPr/>
            <p:nvPr/>
          </p:nvSpPr>
          <p:spPr>
            <a:xfrm>
              <a:off x="549836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5" name="Google Shape;925;p18"/>
            <p:cNvSpPr/>
            <p:nvPr/>
          </p:nvSpPr>
          <p:spPr>
            <a:xfrm>
              <a:off x="56249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6" name="Google Shape;926;p18"/>
            <p:cNvSpPr/>
            <p:nvPr/>
          </p:nvSpPr>
          <p:spPr>
            <a:xfrm>
              <a:off x="575159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292004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F1C60-D1E9-44D6-8577-51E0E3DE662C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006FD-22B8-4200-B1B2-0688CEA48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65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F1C60-D1E9-44D6-8577-51E0E3DE662C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006FD-22B8-4200-B1B2-0688CEA4877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935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F1C60-D1E9-44D6-8577-51E0E3DE662C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006FD-22B8-4200-B1B2-0688CEA48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6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F1C60-D1E9-44D6-8577-51E0E3DE662C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006FD-22B8-4200-B1B2-0688CEA48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65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F1C60-D1E9-44D6-8577-51E0E3DE662C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006FD-22B8-4200-B1B2-0688CEA48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32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F1C60-D1E9-44D6-8577-51E0E3DE662C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006FD-22B8-4200-B1B2-0688CEA48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1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6CF1C60-D1E9-44D6-8577-51E0E3DE662C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24006FD-22B8-4200-B1B2-0688CEA48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57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F1C60-D1E9-44D6-8577-51E0E3DE662C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006FD-22B8-4200-B1B2-0688CEA48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62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6CF1C60-D1E9-44D6-8577-51E0E3DE662C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24006FD-22B8-4200-B1B2-0688CEA4877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225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mp"/><Relationship Id="rId3" Type="http://schemas.openxmlformats.org/officeDocument/2006/relationships/image" Target="../media/image4.png"/><Relationship Id="rId7" Type="http://schemas.openxmlformats.org/officeDocument/2006/relationships/image" Target="../media/image9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tmp"/><Relationship Id="rId11" Type="http://schemas.openxmlformats.org/officeDocument/2006/relationships/image" Target="../media/image13.tmp"/><Relationship Id="rId5" Type="http://schemas.openxmlformats.org/officeDocument/2006/relationships/image" Target="../media/image7.png"/><Relationship Id="rId10" Type="http://schemas.openxmlformats.org/officeDocument/2006/relationships/image" Target="../media/image12.tmp"/><Relationship Id="rId4" Type="http://schemas.openxmlformats.org/officeDocument/2006/relationships/image" Target="../media/image6.png"/><Relationship Id="rId9" Type="http://schemas.openxmlformats.org/officeDocument/2006/relationships/image" Target="../media/image11.tm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mp"/><Relationship Id="rId3" Type="http://schemas.openxmlformats.org/officeDocument/2006/relationships/image" Target="../media/image15.tmp"/><Relationship Id="rId7" Type="http://schemas.openxmlformats.org/officeDocument/2006/relationships/image" Target="../media/image19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tmp"/><Relationship Id="rId11" Type="http://schemas.openxmlformats.org/officeDocument/2006/relationships/image" Target="../media/image23.tmp"/><Relationship Id="rId5" Type="http://schemas.openxmlformats.org/officeDocument/2006/relationships/image" Target="../media/image17.tmp"/><Relationship Id="rId10" Type="http://schemas.openxmlformats.org/officeDocument/2006/relationships/image" Target="../media/image22.tmp"/><Relationship Id="rId4" Type="http://schemas.openxmlformats.org/officeDocument/2006/relationships/image" Target="../media/image16.tmp"/><Relationship Id="rId9" Type="http://schemas.openxmlformats.org/officeDocument/2006/relationships/image" Target="../media/image21.tm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7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microsoft.com/office/2014/relationships/chartEx" Target="../charts/chartEx2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7" Type="http://schemas.openxmlformats.org/officeDocument/2006/relationships/image" Target="../media/image31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tmp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7" Type="http://schemas.openxmlformats.org/officeDocument/2006/relationships/image" Target="../media/image37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tmp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"/>
            <a:lum/>
          </a:blip>
          <a:srcRect/>
          <a:stretch>
            <a:fillRect l="-2000" t="22000" r="-2000" b="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DC538C-2CC3-4B55-AC4E-315F5A045F71}"/>
              </a:ext>
            </a:extLst>
          </p:cNvPr>
          <p:cNvSpPr/>
          <p:nvPr/>
        </p:nvSpPr>
        <p:spPr>
          <a:xfrm>
            <a:off x="996972" y="3536942"/>
            <a:ext cx="104358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kern="100" cap="all" dirty="0">
                <a:solidFill>
                  <a:srgbClr val="4472C4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Google Project Management TRACK 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FBAAFD-E161-41E5-BC8E-099F21671A36}"/>
              </a:ext>
            </a:extLst>
          </p:cNvPr>
          <p:cNvSpPr/>
          <p:nvPr/>
        </p:nvSpPr>
        <p:spPr>
          <a:xfrm>
            <a:off x="4072298" y="4367939"/>
            <a:ext cx="3517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kern="100" dirty="0">
                <a:solidFill>
                  <a:srgbClr val="4472C4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GRADUATION PROJECT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BC3A80-9109-46D8-A25C-21D772B855F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9" y="94297"/>
            <a:ext cx="1718225" cy="957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CB27B-6098-452F-BE95-CD24D8609DD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456" y="94297"/>
            <a:ext cx="1547685" cy="957263"/>
          </a:xfrm>
          <a:prstGeom prst="rect">
            <a:avLst/>
          </a:prstGeom>
          <a:noFill/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1FB744B1-336D-449E-8F0C-6E212278F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8423" y="1474399"/>
            <a:ext cx="6844802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Ministry of Communications and Information Technology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Digital Egypt Pioneers Initiative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D38A4A-B360-416B-8427-EEB75E37C20B}"/>
              </a:ext>
            </a:extLst>
          </p:cNvPr>
          <p:cNvSpPr/>
          <p:nvPr/>
        </p:nvSpPr>
        <p:spPr>
          <a:xfrm>
            <a:off x="4283548" y="6408158"/>
            <a:ext cx="3624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Project Management Pioneers</a:t>
            </a:r>
            <a:r>
              <a:rPr lang="ar-EG" dirty="0"/>
              <a:t> </a:t>
            </a:r>
            <a:r>
              <a:rPr lang="en-US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4197731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>
            <a:extLst>
              <a:ext uri="{FF2B5EF4-FFF2-40B4-BE49-F238E27FC236}">
                <a16:creationId xmlns:a16="http://schemas.microsoft.com/office/drawing/2014/main" id="{A578023F-AA64-4CC0-AD03-D26934D09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7839" y="240932"/>
            <a:ext cx="4142241" cy="637600"/>
          </a:xfrm>
        </p:spPr>
        <p:txBody>
          <a:bodyPr>
            <a:noAutofit/>
          </a:bodyPr>
          <a:lstStyle/>
          <a:p>
            <a:r>
              <a:rPr lang="en-US" sz="6600" b="1" dirty="0">
                <a:solidFill>
                  <a:srgbClr val="000000"/>
                </a:solidFill>
                <a:latin typeface="+mn-lt"/>
                <a:ea typeface="+mn-ea"/>
                <a:cs typeface="Arial"/>
              </a:rPr>
              <a:t>CONTENTS</a:t>
            </a: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609F9CE8-8308-4B36-9B56-06CC8FA87949}"/>
              </a:ext>
            </a:extLst>
          </p:cNvPr>
          <p:cNvSpPr/>
          <p:nvPr/>
        </p:nvSpPr>
        <p:spPr>
          <a:xfrm>
            <a:off x="3991090" y="1925647"/>
            <a:ext cx="2488894" cy="2294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6" extrusionOk="0">
                <a:moveTo>
                  <a:pt x="12600" y="21486"/>
                </a:moveTo>
                <a:cubicBezTo>
                  <a:pt x="12178" y="21486"/>
                  <a:pt x="11773" y="21367"/>
                  <a:pt x="11406" y="21149"/>
                </a:cubicBezTo>
                <a:lnTo>
                  <a:pt x="3729" y="16373"/>
                </a:lnTo>
                <a:lnTo>
                  <a:pt x="386" y="16373"/>
                </a:lnTo>
                <a:cubicBezTo>
                  <a:pt x="294" y="16373"/>
                  <a:pt x="220" y="16334"/>
                  <a:pt x="165" y="16274"/>
                </a:cubicBezTo>
                <a:cubicBezTo>
                  <a:pt x="110" y="16215"/>
                  <a:pt x="73" y="16136"/>
                  <a:pt x="73" y="16036"/>
                </a:cubicBezTo>
                <a:lnTo>
                  <a:pt x="73" y="14293"/>
                </a:lnTo>
                <a:cubicBezTo>
                  <a:pt x="73" y="14154"/>
                  <a:pt x="110" y="14035"/>
                  <a:pt x="202" y="13956"/>
                </a:cubicBezTo>
                <a:cubicBezTo>
                  <a:pt x="790" y="13381"/>
                  <a:pt x="1561" y="12529"/>
                  <a:pt x="2516" y="11439"/>
                </a:cubicBezTo>
                <a:lnTo>
                  <a:pt x="3398" y="10448"/>
                </a:lnTo>
                <a:cubicBezTo>
                  <a:pt x="4463" y="9259"/>
                  <a:pt x="4684" y="8685"/>
                  <a:pt x="4684" y="8407"/>
                </a:cubicBezTo>
                <a:cubicBezTo>
                  <a:pt x="4684" y="8149"/>
                  <a:pt x="4592" y="7932"/>
                  <a:pt x="4408" y="7773"/>
                </a:cubicBezTo>
                <a:cubicBezTo>
                  <a:pt x="4225" y="7595"/>
                  <a:pt x="3986" y="7515"/>
                  <a:pt x="3692" y="7515"/>
                </a:cubicBezTo>
                <a:cubicBezTo>
                  <a:pt x="3398" y="7515"/>
                  <a:pt x="3159" y="7595"/>
                  <a:pt x="2976" y="7773"/>
                </a:cubicBezTo>
                <a:cubicBezTo>
                  <a:pt x="2792" y="7951"/>
                  <a:pt x="2718" y="8169"/>
                  <a:pt x="2718" y="8447"/>
                </a:cubicBezTo>
                <a:lnTo>
                  <a:pt x="2718" y="8823"/>
                </a:lnTo>
                <a:cubicBezTo>
                  <a:pt x="2718" y="8922"/>
                  <a:pt x="2682" y="9002"/>
                  <a:pt x="2627" y="9061"/>
                </a:cubicBezTo>
                <a:cubicBezTo>
                  <a:pt x="2571" y="9120"/>
                  <a:pt x="2498" y="9160"/>
                  <a:pt x="2406" y="9160"/>
                </a:cubicBezTo>
                <a:lnTo>
                  <a:pt x="312" y="9160"/>
                </a:lnTo>
                <a:cubicBezTo>
                  <a:pt x="220" y="9160"/>
                  <a:pt x="147" y="9120"/>
                  <a:pt x="92" y="9061"/>
                </a:cubicBezTo>
                <a:cubicBezTo>
                  <a:pt x="37" y="9002"/>
                  <a:pt x="0" y="8922"/>
                  <a:pt x="0" y="8823"/>
                </a:cubicBezTo>
                <a:lnTo>
                  <a:pt x="0" y="8031"/>
                </a:lnTo>
                <a:cubicBezTo>
                  <a:pt x="37" y="7416"/>
                  <a:pt x="239" y="6861"/>
                  <a:pt x="569" y="6406"/>
                </a:cubicBezTo>
                <a:cubicBezTo>
                  <a:pt x="900" y="5950"/>
                  <a:pt x="1341" y="5593"/>
                  <a:pt x="1892" y="5355"/>
                </a:cubicBezTo>
                <a:cubicBezTo>
                  <a:pt x="2424" y="5118"/>
                  <a:pt x="3031" y="4999"/>
                  <a:pt x="3692" y="4999"/>
                </a:cubicBezTo>
                <a:cubicBezTo>
                  <a:pt x="4427" y="4999"/>
                  <a:pt x="5088" y="5157"/>
                  <a:pt x="5639" y="5454"/>
                </a:cubicBezTo>
                <a:cubicBezTo>
                  <a:pt x="6190" y="5752"/>
                  <a:pt x="6631" y="6168"/>
                  <a:pt x="6924" y="6683"/>
                </a:cubicBezTo>
                <a:cubicBezTo>
                  <a:pt x="7218" y="7198"/>
                  <a:pt x="7365" y="7773"/>
                  <a:pt x="7365" y="8387"/>
                </a:cubicBezTo>
                <a:cubicBezTo>
                  <a:pt x="7365" y="8843"/>
                  <a:pt x="7255" y="9299"/>
                  <a:pt x="7053" y="9755"/>
                </a:cubicBezTo>
                <a:cubicBezTo>
                  <a:pt x="6851" y="10210"/>
                  <a:pt x="6557" y="10686"/>
                  <a:pt x="6153" y="11181"/>
                </a:cubicBezTo>
                <a:cubicBezTo>
                  <a:pt x="5878" y="11538"/>
                  <a:pt x="5565" y="11915"/>
                  <a:pt x="5235" y="12271"/>
                </a:cubicBezTo>
                <a:cubicBezTo>
                  <a:pt x="4904" y="12628"/>
                  <a:pt x="4427" y="13123"/>
                  <a:pt x="3820" y="13758"/>
                </a:cubicBezTo>
                <a:lnTo>
                  <a:pt x="3692" y="13896"/>
                </a:lnTo>
                <a:lnTo>
                  <a:pt x="7200" y="13896"/>
                </a:lnTo>
                <a:cubicBezTo>
                  <a:pt x="7273" y="13896"/>
                  <a:pt x="7329" y="13956"/>
                  <a:pt x="7329" y="14035"/>
                </a:cubicBezTo>
                <a:cubicBezTo>
                  <a:pt x="7329" y="14114"/>
                  <a:pt x="7273" y="14174"/>
                  <a:pt x="7200" y="14174"/>
                </a:cubicBezTo>
                <a:lnTo>
                  <a:pt x="3490" y="14174"/>
                </a:lnTo>
                <a:cubicBezTo>
                  <a:pt x="3416" y="14174"/>
                  <a:pt x="3343" y="14134"/>
                  <a:pt x="3306" y="14055"/>
                </a:cubicBezTo>
                <a:cubicBezTo>
                  <a:pt x="3269" y="13976"/>
                  <a:pt x="3288" y="13896"/>
                  <a:pt x="3343" y="13817"/>
                </a:cubicBezTo>
                <a:lnTo>
                  <a:pt x="3637" y="13520"/>
                </a:lnTo>
                <a:cubicBezTo>
                  <a:pt x="4243" y="12886"/>
                  <a:pt x="4702" y="12410"/>
                  <a:pt x="5051" y="12053"/>
                </a:cubicBezTo>
                <a:cubicBezTo>
                  <a:pt x="5382" y="11697"/>
                  <a:pt x="5694" y="11340"/>
                  <a:pt x="5951" y="10983"/>
                </a:cubicBezTo>
                <a:cubicBezTo>
                  <a:pt x="6337" y="10508"/>
                  <a:pt x="6612" y="10052"/>
                  <a:pt x="6814" y="9616"/>
                </a:cubicBezTo>
                <a:cubicBezTo>
                  <a:pt x="6998" y="9200"/>
                  <a:pt x="7090" y="8784"/>
                  <a:pt x="7090" y="8387"/>
                </a:cubicBezTo>
                <a:cubicBezTo>
                  <a:pt x="7090" y="7832"/>
                  <a:pt x="6961" y="7297"/>
                  <a:pt x="6686" y="6842"/>
                </a:cubicBezTo>
                <a:cubicBezTo>
                  <a:pt x="6410" y="6386"/>
                  <a:pt x="6025" y="6009"/>
                  <a:pt x="5510" y="5732"/>
                </a:cubicBezTo>
                <a:cubicBezTo>
                  <a:pt x="4996" y="5454"/>
                  <a:pt x="4390" y="5316"/>
                  <a:pt x="3692" y="5316"/>
                </a:cubicBezTo>
                <a:cubicBezTo>
                  <a:pt x="3067" y="5316"/>
                  <a:pt x="2498" y="5435"/>
                  <a:pt x="2002" y="5653"/>
                </a:cubicBezTo>
                <a:cubicBezTo>
                  <a:pt x="1506" y="5871"/>
                  <a:pt x="1102" y="6207"/>
                  <a:pt x="790" y="6624"/>
                </a:cubicBezTo>
                <a:cubicBezTo>
                  <a:pt x="496" y="7040"/>
                  <a:pt x="312" y="7535"/>
                  <a:pt x="276" y="8070"/>
                </a:cubicBezTo>
                <a:lnTo>
                  <a:pt x="276" y="8843"/>
                </a:lnTo>
                <a:cubicBezTo>
                  <a:pt x="276" y="8863"/>
                  <a:pt x="276" y="8863"/>
                  <a:pt x="294" y="8863"/>
                </a:cubicBezTo>
                <a:cubicBezTo>
                  <a:pt x="294" y="8863"/>
                  <a:pt x="312" y="8883"/>
                  <a:pt x="312" y="8883"/>
                </a:cubicBezTo>
                <a:lnTo>
                  <a:pt x="2406" y="8883"/>
                </a:lnTo>
                <a:cubicBezTo>
                  <a:pt x="2425" y="8883"/>
                  <a:pt x="2425" y="8883"/>
                  <a:pt x="2425" y="8863"/>
                </a:cubicBezTo>
                <a:cubicBezTo>
                  <a:pt x="2425" y="8863"/>
                  <a:pt x="2443" y="8843"/>
                  <a:pt x="2443" y="8843"/>
                </a:cubicBezTo>
                <a:lnTo>
                  <a:pt x="2443" y="8467"/>
                </a:lnTo>
                <a:cubicBezTo>
                  <a:pt x="2443" y="8110"/>
                  <a:pt x="2553" y="7793"/>
                  <a:pt x="2792" y="7575"/>
                </a:cubicBezTo>
                <a:cubicBezTo>
                  <a:pt x="3012" y="7357"/>
                  <a:pt x="3325" y="7238"/>
                  <a:pt x="3692" y="7238"/>
                </a:cubicBezTo>
                <a:cubicBezTo>
                  <a:pt x="4059" y="7238"/>
                  <a:pt x="4353" y="7357"/>
                  <a:pt x="4592" y="7575"/>
                </a:cubicBezTo>
                <a:cubicBezTo>
                  <a:pt x="4831" y="7793"/>
                  <a:pt x="4959" y="8090"/>
                  <a:pt x="4959" y="8447"/>
                </a:cubicBezTo>
                <a:cubicBezTo>
                  <a:pt x="4959" y="8942"/>
                  <a:pt x="4518" y="9675"/>
                  <a:pt x="3600" y="10706"/>
                </a:cubicBezTo>
                <a:lnTo>
                  <a:pt x="2737" y="11697"/>
                </a:lnTo>
                <a:cubicBezTo>
                  <a:pt x="1782" y="12787"/>
                  <a:pt x="992" y="13639"/>
                  <a:pt x="422" y="14233"/>
                </a:cubicBezTo>
                <a:cubicBezTo>
                  <a:pt x="386" y="14273"/>
                  <a:pt x="386" y="14312"/>
                  <a:pt x="386" y="14352"/>
                </a:cubicBezTo>
                <a:lnTo>
                  <a:pt x="386" y="16096"/>
                </a:lnTo>
                <a:cubicBezTo>
                  <a:pt x="386" y="16116"/>
                  <a:pt x="386" y="16116"/>
                  <a:pt x="404" y="16116"/>
                </a:cubicBezTo>
                <a:cubicBezTo>
                  <a:pt x="404" y="16116"/>
                  <a:pt x="422" y="16136"/>
                  <a:pt x="422" y="16136"/>
                </a:cubicBezTo>
                <a:lnTo>
                  <a:pt x="3802" y="16136"/>
                </a:lnTo>
                <a:lnTo>
                  <a:pt x="3802" y="16136"/>
                </a:lnTo>
                <a:cubicBezTo>
                  <a:pt x="3820" y="16136"/>
                  <a:pt x="3857" y="16136"/>
                  <a:pt x="3876" y="16155"/>
                </a:cubicBezTo>
                <a:lnTo>
                  <a:pt x="11590" y="20951"/>
                </a:lnTo>
                <a:cubicBezTo>
                  <a:pt x="12251" y="21367"/>
                  <a:pt x="13059" y="21367"/>
                  <a:pt x="13720" y="20951"/>
                </a:cubicBezTo>
                <a:lnTo>
                  <a:pt x="20296" y="16849"/>
                </a:lnTo>
                <a:cubicBezTo>
                  <a:pt x="20957" y="16433"/>
                  <a:pt x="21361" y="15680"/>
                  <a:pt x="21361" y="14867"/>
                </a:cubicBezTo>
                <a:lnTo>
                  <a:pt x="21361" y="6663"/>
                </a:lnTo>
                <a:cubicBezTo>
                  <a:pt x="21361" y="5851"/>
                  <a:pt x="20957" y="5078"/>
                  <a:pt x="20296" y="4682"/>
                </a:cubicBezTo>
                <a:lnTo>
                  <a:pt x="13720" y="580"/>
                </a:lnTo>
                <a:cubicBezTo>
                  <a:pt x="13078" y="183"/>
                  <a:pt x="12269" y="163"/>
                  <a:pt x="11608" y="580"/>
                </a:cubicBezTo>
                <a:cubicBezTo>
                  <a:pt x="11608" y="580"/>
                  <a:pt x="11590" y="580"/>
                  <a:pt x="11590" y="599"/>
                </a:cubicBezTo>
                <a:lnTo>
                  <a:pt x="5786" y="3968"/>
                </a:lnTo>
                <a:cubicBezTo>
                  <a:pt x="5712" y="4008"/>
                  <a:pt x="5639" y="3988"/>
                  <a:pt x="5602" y="3909"/>
                </a:cubicBezTo>
                <a:cubicBezTo>
                  <a:pt x="5565" y="3829"/>
                  <a:pt x="5584" y="3750"/>
                  <a:pt x="5657" y="3711"/>
                </a:cubicBezTo>
                <a:lnTo>
                  <a:pt x="11443" y="342"/>
                </a:lnTo>
                <a:cubicBezTo>
                  <a:pt x="11443" y="342"/>
                  <a:pt x="11443" y="342"/>
                  <a:pt x="11443" y="342"/>
                </a:cubicBezTo>
                <a:cubicBezTo>
                  <a:pt x="12178" y="-114"/>
                  <a:pt x="13096" y="-114"/>
                  <a:pt x="13831" y="342"/>
                </a:cubicBezTo>
                <a:lnTo>
                  <a:pt x="20406" y="4444"/>
                </a:lnTo>
                <a:cubicBezTo>
                  <a:pt x="21141" y="4900"/>
                  <a:pt x="21600" y="5772"/>
                  <a:pt x="21600" y="6683"/>
                </a:cubicBezTo>
                <a:lnTo>
                  <a:pt x="21600" y="14887"/>
                </a:lnTo>
                <a:cubicBezTo>
                  <a:pt x="21600" y="15799"/>
                  <a:pt x="21141" y="16671"/>
                  <a:pt x="20406" y="17126"/>
                </a:cubicBezTo>
                <a:lnTo>
                  <a:pt x="13831" y="21228"/>
                </a:lnTo>
                <a:cubicBezTo>
                  <a:pt x="13427" y="21367"/>
                  <a:pt x="13004" y="21486"/>
                  <a:pt x="12600" y="21486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80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ADBFF7F9-57DA-4744-B096-F1C4B12727EB}"/>
              </a:ext>
            </a:extLst>
          </p:cNvPr>
          <p:cNvSpPr/>
          <p:nvPr/>
        </p:nvSpPr>
        <p:spPr>
          <a:xfrm>
            <a:off x="1253026" y="1904485"/>
            <a:ext cx="2378834" cy="2303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6" extrusionOk="0">
                <a:moveTo>
                  <a:pt x="12203" y="21486"/>
                </a:moveTo>
                <a:cubicBezTo>
                  <a:pt x="11761" y="21486"/>
                  <a:pt x="11338" y="21368"/>
                  <a:pt x="10954" y="21150"/>
                </a:cubicBezTo>
                <a:lnTo>
                  <a:pt x="4401" y="17320"/>
                </a:lnTo>
                <a:cubicBezTo>
                  <a:pt x="4362" y="17300"/>
                  <a:pt x="4324" y="17241"/>
                  <a:pt x="4324" y="17202"/>
                </a:cubicBezTo>
                <a:lnTo>
                  <a:pt x="4324" y="5493"/>
                </a:lnTo>
                <a:cubicBezTo>
                  <a:pt x="4324" y="5474"/>
                  <a:pt x="4324" y="5474"/>
                  <a:pt x="4305" y="5474"/>
                </a:cubicBezTo>
                <a:cubicBezTo>
                  <a:pt x="4305" y="5474"/>
                  <a:pt x="4285" y="5454"/>
                  <a:pt x="4285" y="5454"/>
                </a:cubicBezTo>
                <a:lnTo>
                  <a:pt x="2056" y="5454"/>
                </a:lnTo>
                <a:cubicBezTo>
                  <a:pt x="1999" y="5454"/>
                  <a:pt x="1941" y="5474"/>
                  <a:pt x="1883" y="5493"/>
                </a:cubicBezTo>
                <a:lnTo>
                  <a:pt x="327" y="6184"/>
                </a:lnTo>
                <a:cubicBezTo>
                  <a:pt x="288" y="6204"/>
                  <a:pt x="269" y="6224"/>
                  <a:pt x="269" y="6263"/>
                </a:cubicBezTo>
                <a:lnTo>
                  <a:pt x="307" y="7902"/>
                </a:lnTo>
                <a:cubicBezTo>
                  <a:pt x="307" y="7902"/>
                  <a:pt x="307" y="7922"/>
                  <a:pt x="307" y="7922"/>
                </a:cubicBezTo>
                <a:lnTo>
                  <a:pt x="327" y="7922"/>
                </a:lnTo>
                <a:lnTo>
                  <a:pt x="1806" y="7566"/>
                </a:lnTo>
                <a:cubicBezTo>
                  <a:pt x="1883" y="7547"/>
                  <a:pt x="1960" y="7566"/>
                  <a:pt x="2018" y="7626"/>
                </a:cubicBezTo>
                <a:cubicBezTo>
                  <a:pt x="2075" y="7685"/>
                  <a:pt x="2095" y="7744"/>
                  <a:pt x="2095" y="7784"/>
                </a:cubicBezTo>
                <a:lnTo>
                  <a:pt x="2095" y="16056"/>
                </a:lnTo>
                <a:cubicBezTo>
                  <a:pt x="2095" y="16135"/>
                  <a:pt x="2037" y="16195"/>
                  <a:pt x="1960" y="16195"/>
                </a:cubicBezTo>
                <a:cubicBezTo>
                  <a:pt x="1883" y="16195"/>
                  <a:pt x="1826" y="16135"/>
                  <a:pt x="1826" y="16056"/>
                </a:cubicBezTo>
                <a:lnTo>
                  <a:pt x="1826" y="7863"/>
                </a:lnTo>
                <a:lnTo>
                  <a:pt x="365" y="8218"/>
                </a:lnTo>
                <a:cubicBezTo>
                  <a:pt x="346" y="8218"/>
                  <a:pt x="346" y="8218"/>
                  <a:pt x="327" y="8218"/>
                </a:cubicBezTo>
                <a:cubicBezTo>
                  <a:pt x="192" y="8218"/>
                  <a:pt x="38" y="8139"/>
                  <a:pt x="38" y="7902"/>
                </a:cubicBezTo>
                <a:lnTo>
                  <a:pt x="0" y="6263"/>
                </a:lnTo>
                <a:cubicBezTo>
                  <a:pt x="0" y="6105"/>
                  <a:pt x="77" y="5967"/>
                  <a:pt x="231" y="5908"/>
                </a:cubicBezTo>
                <a:lnTo>
                  <a:pt x="1806" y="5197"/>
                </a:lnTo>
                <a:cubicBezTo>
                  <a:pt x="1902" y="5158"/>
                  <a:pt x="1999" y="5138"/>
                  <a:pt x="2095" y="5138"/>
                </a:cubicBezTo>
                <a:lnTo>
                  <a:pt x="4324" y="5138"/>
                </a:lnTo>
                <a:cubicBezTo>
                  <a:pt x="4420" y="5138"/>
                  <a:pt x="4497" y="5177"/>
                  <a:pt x="4554" y="5237"/>
                </a:cubicBezTo>
                <a:cubicBezTo>
                  <a:pt x="4612" y="5296"/>
                  <a:pt x="4651" y="5375"/>
                  <a:pt x="4651" y="5474"/>
                </a:cubicBezTo>
                <a:lnTo>
                  <a:pt x="4651" y="17083"/>
                </a:lnTo>
                <a:lnTo>
                  <a:pt x="11107" y="20894"/>
                </a:lnTo>
                <a:cubicBezTo>
                  <a:pt x="11799" y="21308"/>
                  <a:pt x="12645" y="21308"/>
                  <a:pt x="13337" y="20894"/>
                </a:cubicBezTo>
                <a:lnTo>
                  <a:pt x="20216" y="16807"/>
                </a:lnTo>
                <a:cubicBezTo>
                  <a:pt x="20908" y="16392"/>
                  <a:pt x="21331" y="15642"/>
                  <a:pt x="21331" y="14832"/>
                </a:cubicBezTo>
                <a:lnTo>
                  <a:pt x="21331" y="6658"/>
                </a:lnTo>
                <a:cubicBezTo>
                  <a:pt x="21331" y="5849"/>
                  <a:pt x="20908" y="5079"/>
                  <a:pt x="20216" y="4684"/>
                </a:cubicBezTo>
                <a:lnTo>
                  <a:pt x="13337" y="597"/>
                </a:lnTo>
                <a:cubicBezTo>
                  <a:pt x="12645" y="182"/>
                  <a:pt x="11799" y="182"/>
                  <a:pt x="11107" y="597"/>
                </a:cubicBezTo>
                <a:lnTo>
                  <a:pt x="5035" y="3953"/>
                </a:lnTo>
                <a:cubicBezTo>
                  <a:pt x="4958" y="3993"/>
                  <a:pt x="4881" y="3973"/>
                  <a:pt x="4843" y="3894"/>
                </a:cubicBezTo>
                <a:cubicBezTo>
                  <a:pt x="4804" y="3815"/>
                  <a:pt x="4823" y="3736"/>
                  <a:pt x="4900" y="3697"/>
                </a:cubicBezTo>
                <a:lnTo>
                  <a:pt x="10973" y="340"/>
                </a:lnTo>
                <a:cubicBezTo>
                  <a:pt x="11742" y="-114"/>
                  <a:pt x="12702" y="-114"/>
                  <a:pt x="13471" y="340"/>
                </a:cubicBezTo>
                <a:lnTo>
                  <a:pt x="20351" y="4427"/>
                </a:lnTo>
                <a:cubicBezTo>
                  <a:pt x="21120" y="4881"/>
                  <a:pt x="21600" y="5750"/>
                  <a:pt x="21600" y="6658"/>
                </a:cubicBezTo>
                <a:lnTo>
                  <a:pt x="21600" y="14832"/>
                </a:lnTo>
                <a:cubicBezTo>
                  <a:pt x="21600" y="15740"/>
                  <a:pt x="21120" y="16609"/>
                  <a:pt x="20351" y="17063"/>
                </a:cubicBezTo>
                <a:lnTo>
                  <a:pt x="13471" y="21150"/>
                </a:lnTo>
                <a:cubicBezTo>
                  <a:pt x="13087" y="21368"/>
                  <a:pt x="12645" y="21486"/>
                  <a:pt x="12203" y="21486"/>
                </a:cubicBezTo>
                <a:close/>
                <a:moveTo>
                  <a:pt x="1922" y="7843"/>
                </a:moveTo>
                <a:cubicBezTo>
                  <a:pt x="1922" y="7843"/>
                  <a:pt x="1922" y="7843"/>
                  <a:pt x="1922" y="7843"/>
                </a:cubicBezTo>
                <a:cubicBezTo>
                  <a:pt x="1922" y="7843"/>
                  <a:pt x="1922" y="7843"/>
                  <a:pt x="1922" y="7843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80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4303E428-E1B7-4231-BB9D-7AE170992A27}"/>
              </a:ext>
            </a:extLst>
          </p:cNvPr>
          <p:cNvSpPr/>
          <p:nvPr/>
        </p:nvSpPr>
        <p:spPr>
          <a:xfrm>
            <a:off x="6903820" y="1904485"/>
            <a:ext cx="2486771" cy="2303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6" extrusionOk="0">
                <a:moveTo>
                  <a:pt x="12611" y="21486"/>
                </a:moveTo>
                <a:cubicBezTo>
                  <a:pt x="12188" y="21486"/>
                  <a:pt x="11784" y="21368"/>
                  <a:pt x="11416" y="21150"/>
                </a:cubicBezTo>
                <a:lnTo>
                  <a:pt x="3989" y="16550"/>
                </a:lnTo>
                <a:cubicBezTo>
                  <a:pt x="3291" y="16550"/>
                  <a:pt x="2261" y="16333"/>
                  <a:pt x="1618" y="15898"/>
                </a:cubicBezTo>
                <a:cubicBezTo>
                  <a:pt x="1011" y="15484"/>
                  <a:pt x="570" y="14911"/>
                  <a:pt x="294" y="14200"/>
                </a:cubicBezTo>
                <a:cubicBezTo>
                  <a:pt x="129" y="13766"/>
                  <a:pt x="37" y="13292"/>
                  <a:pt x="0" y="12779"/>
                </a:cubicBezTo>
                <a:cubicBezTo>
                  <a:pt x="0" y="12562"/>
                  <a:pt x="110" y="12443"/>
                  <a:pt x="313" y="12443"/>
                </a:cubicBezTo>
                <a:lnTo>
                  <a:pt x="2408" y="12443"/>
                </a:lnTo>
                <a:cubicBezTo>
                  <a:pt x="2592" y="12443"/>
                  <a:pt x="2721" y="12562"/>
                  <a:pt x="2739" y="12759"/>
                </a:cubicBezTo>
                <a:cubicBezTo>
                  <a:pt x="2757" y="12996"/>
                  <a:pt x="2813" y="13233"/>
                  <a:pt x="2905" y="13470"/>
                </a:cubicBezTo>
                <a:cubicBezTo>
                  <a:pt x="2978" y="13648"/>
                  <a:pt x="3070" y="13786"/>
                  <a:pt x="3199" y="13885"/>
                </a:cubicBezTo>
                <a:cubicBezTo>
                  <a:pt x="3327" y="13983"/>
                  <a:pt x="3493" y="14023"/>
                  <a:pt x="3677" y="14023"/>
                </a:cubicBezTo>
                <a:cubicBezTo>
                  <a:pt x="4026" y="14023"/>
                  <a:pt x="4302" y="13845"/>
                  <a:pt x="4467" y="13509"/>
                </a:cubicBezTo>
                <a:cubicBezTo>
                  <a:pt x="4596" y="13272"/>
                  <a:pt x="4651" y="12957"/>
                  <a:pt x="4651" y="12542"/>
                </a:cubicBezTo>
                <a:cubicBezTo>
                  <a:pt x="4651" y="12147"/>
                  <a:pt x="4596" y="11811"/>
                  <a:pt x="4467" y="11515"/>
                </a:cubicBezTo>
                <a:cubicBezTo>
                  <a:pt x="4302" y="11180"/>
                  <a:pt x="4026" y="11022"/>
                  <a:pt x="3658" y="11022"/>
                </a:cubicBezTo>
                <a:cubicBezTo>
                  <a:pt x="3566" y="11022"/>
                  <a:pt x="3474" y="11061"/>
                  <a:pt x="3364" y="11120"/>
                </a:cubicBezTo>
                <a:cubicBezTo>
                  <a:pt x="3235" y="11199"/>
                  <a:pt x="3070" y="11318"/>
                  <a:pt x="2868" y="11456"/>
                </a:cubicBezTo>
                <a:cubicBezTo>
                  <a:pt x="2794" y="11515"/>
                  <a:pt x="2721" y="11535"/>
                  <a:pt x="2666" y="11535"/>
                </a:cubicBezTo>
                <a:cubicBezTo>
                  <a:pt x="2555" y="11535"/>
                  <a:pt x="2463" y="11476"/>
                  <a:pt x="2427" y="11377"/>
                </a:cubicBezTo>
                <a:lnTo>
                  <a:pt x="1397" y="9817"/>
                </a:lnTo>
                <a:cubicBezTo>
                  <a:pt x="1342" y="9738"/>
                  <a:pt x="1324" y="9659"/>
                  <a:pt x="1324" y="9600"/>
                </a:cubicBezTo>
                <a:cubicBezTo>
                  <a:pt x="1324" y="9482"/>
                  <a:pt x="1379" y="9403"/>
                  <a:pt x="1452" y="9343"/>
                </a:cubicBezTo>
                <a:lnTo>
                  <a:pt x="3474" y="7685"/>
                </a:lnTo>
                <a:lnTo>
                  <a:pt x="551" y="7685"/>
                </a:lnTo>
                <a:cubicBezTo>
                  <a:pt x="460" y="7685"/>
                  <a:pt x="386" y="7645"/>
                  <a:pt x="331" y="7586"/>
                </a:cubicBezTo>
                <a:cubicBezTo>
                  <a:pt x="276" y="7527"/>
                  <a:pt x="239" y="7448"/>
                  <a:pt x="239" y="7349"/>
                </a:cubicBezTo>
                <a:lnTo>
                  <a:pt x="239" y="5493"/>
                </a:lnTo>
                <a:cubicBezTo>
                  <a:pt x="239" y="5395"/>
                  <a:pt x="276" y="5316"/>
                  <a:pt x="331" y="5256"/>
                </a:cubicBezTo>
                <a:cubicBezTo>
                  <a:pt x="386" y="5197"/>
                  <a:pt x="460" y="5158"/>
                  <a:pt x="551" y="5158"/>
                </a:cubicBezTo>
                <a:lnTo>
                  <a:pt x="6894" y="5158"/>
                </a:lnTo>
                <a:cubicBezTo>
                  <a:pt x="6986" y="5158"/>
                  <a:pt x="7059" y="5197"/>
                  <a:pt x="7114" y="5256"/>
                </a:cubicBezTo>
                <a:cubicBezTo>
                  <a:pt x="7169" y="5316"/>
                  <a:pt x="7206" y="5395"/>
                  <a:pt x="7206" y="5493"/>
                </a:cubicBezTo>
                <a:lnTo>
                  <a:pt x="7206" y="7566"/>
                </a:lnTo>
                <a:cubicBezTo>
                  <a:pt x="7206" y="7705"/>
                  <a:pt x="7151" y="7823"/>
                  <a:pt x="7059" y="7922"/>
                </a:cubicBezTo>
                <a:lnTo>
                  <a:pt x="5294" y="9403"/>
                </a:lnTo>
                <a:cubicBezTo>
                  <a:pt x="5239" y="9462"/>
                  <a:pt x="5147" y="9442"/>
                  <a:pt x="5110" y="9383"/>
                </a:cubicBezTo>
                <a:cubicBezTo>
                  <a:pt x="5055" y="9324"/>
                  <a:pt x="5074" y="9225"/>
                  <a:pt x="5129" y="9185"/>
                </a:cubicBezTo>
                <a:lnTo>
                  <a:pt x="6894" y="7705"/>
                </a:lnTo>
                <a:cubicBezTo>
                  <a:pt x="6930" y="7665"/>
                  <a:pt x="6949" y="7645"/>
                  <a:pt x="6949" y="7586"/>
                </a:cubicBezTo>
                <a:lnTo>
                  <a:pt x="6949" y="5493"/>
                </a:lnTo>
                <a:cubicBezTo>
                  <a:pt x="6949" y="5474"/>
                  <a:pt x="6949" y="5474"/>
                  <a:pt x="6930" y="5474"/>
                </a:cubicBezTo>
                <a:cubicBezTo>
                  <a:pt x="6930" y="5474"/>
                  <a:pt x="6912" y="5454"/>
                  <a:pt x="6912" y="5454"/>
                </a:cubicBezTo>
                <a:lnTo>
                  <a:pt x="570" y="5454"/>
                </a:lnTo>
                <a:cubicBezTo>
                  <a:pt x="552" y="5454"/>
                  <a:pt x="552" y="5454"/>
                  <a:pt x="552" y="5474"/>
                </a:cubicBezTo>
                <a:cubicBezTo>
                  <a:pt x="552" y="5474"/>
                  <a:pt x="533" y="5493"/>
                  <a:pt x="533" y="5493"/>
                </a:cubicBezTo>
                <a:lnTo>
                  <a:pt x="533" y="7330"/>
                </a:lnTo>
                <a:cubicBezTo>
                  <a:pt x="533" y="7349"/>
                  <a:pt x="533" y="7349"/>
                  <a:pt x="552" y="7349"/>
                </a:cubicBezTo>
                <a:cubicBezTo>
                  <a:pt x="552" y="7349"/>
                  <a:pt x="570" y="7369"/>
                  <a:pt x="588" y="7369"/>
                </a:cubicBezTo>
                <a:lnTo>
                  <a:pt x="3769" y="7369"/>
                </a:lnTo>
                <a:cubicBezTo>
                  <a:pt x="3879" y="7369"/>
                  <a:pt x="3934" y="7448"/>
                  <a:pt x="3952" y="7507"/>
                </a:cubicBezTo>
                <a:cubicBezTo>
                  <a:pt x="3971" y="7586"/>
                  <a:pt x="3952" y="7645"/>
                  <a:pt x="3897" y="7705"/>
                </a:cubicBezTo>
                <a:cubicBezTo>
                  <a:pt x="3897" y="7705"/>
                  <a:pt x="3897" y="7705"/>
                  <a:pt x="3879" y="7724"/>
                </a:cubicBezTo>
                <a:lnTo>
                  <a:pt x="1636" y="9561"/>
                </a:lnTo>
                <a:cubicBezTo>
                  <a:pt x="1636" y="9561"/>
                  <a:pt x="1636" y="9561"/>
                  <a:pt x="1618" y="9561"/>
                </a:cubicBezTo>
                <a:lnTo>
                  <a:pt x="1618" y="9580"/>
                </a:lnTo>
                <a:cubicBezTo>
                  <a:pt x="1618" y="9580"/>
                  <a:pt x="1618" y="9600"/>
                  <a:pt x="1636" y="9640"/>
                </a:cubicBezTo>
                <a:lnTo>
                  <a:pt x="2666" y="11199"/>
                </a:lnTo>
                <a:cubicBezTo>
                  <a:pt x="2666" y="11199"/>
                  <a:pt x="2666" y="11219"/>
                  <a:pt x="2684" y="11219"/>
                </a:cubicBezTo>
                <a:cubicBezTo>
                  <a:pt x="2684" y="11219"/>
                  <a:pt x="2684" y="11239"/>
                  <a:pt x="2684" y="11239"/>
                </a:cubicBezTo>
                <a:cubicBezTo>
                  <a:pt x="2684" y="11239"/>
                  <a:pt x="2702" y="11239"/>
                  <a:pt x="2739" y="11219"/>
                </a:cubicBezTo>
                <a:cubicBezTo>
                  <a:pt x="2941" y="11061"/>
                  <a:pt x="3107" y="10943"/>
                  <a:pt x="3254" y="10864"/>
                </a:cubicBezTo>
                <a:cubicBezTo>
                  <a:pt x="3401" y="10765"/>
                  <a:pt x="3548" y="10725"/>
                  <a:pt x="3677" y="10725"/>
                </a:cubicBezTo>
                <a:cubicBezTo>
                  <a:pt x="4136" y="10725"/>
                  <a:pt x="4504" y="10943"/>
                  <a:pt x="4724" y="11377"/>
                </a:cubicBezTo>
                <a:cubicBezTo>
                  <a:pt x="4871" y="11713"/>
                  <a:pt x="4945" y="12108"/>
                  <a:pt x="4945" y="12542"/>
                </a:cubicBezTo>
                <a:cubicBezTo>
                  <a:pt x="4945" y="12996"/>
                  <a:pt x="4871" y="13371"/>
                  <a:pt x="4724" y="13648"/>
                </a:cubicBezTo>
                <a:cubicBezTo>
                  <a:pt x="4504" y="14082"/>
                  <a:pt x="4155" y="14319"/>
                  <a:pt x="3695" y="14319"/>
                </a:cubicBezTo>
                <a:cubicBezTo>
                  <a:pt x="3456" y="14319"/>
                  <a:pt x="3235" y="14260"/>
                  <a:pt x="3070" y="14121"/>
                </a:cubicBezTo>
                <a:cubicBezTo>
                  <a:pt x="2886" y="14003"/>
                  <a:pt x="2757" y="13806"/>
                  <a:pt x="2666" y="13569"/>
                </a:cubicBezTo>
                <a:cubicBezTo>
                  <a:pt x="2574" y="13312"/>
                  <a:pt x="2500" y="13055"/>
                  <a:pt x="2482" y="12779"/>
                </a:cubicBezTo>
                <a:cubicBezTo>
                  <a:pt x="2482" y="12739"/>
                  <a:pt x="2482" y="12720"/>
                  <a:pt x="2427" y="12720"/>
                </a:cubicBezTo>
                <a:lnTo>
                  <a:pt x="331" y="12720"/>
                </a:lnTo>
                <a:cubicBezTo>
                  <a:pt x="313" y="12720"/>
                  <a:pt x="294" y="12720"/>
                  <a:pt x="294" y="12720"/>
                </a:cubicBezTo>
                <a:cubicBezTo>
                  <a:pt x="294" y="12720"/>
                  <a:pt x="294" y="12720"/>
                  <a:pt x="294" y="12720"/>
                </a:cubicBezTo>
                <a:cubicBezTo>
                  <a:pt x="294" y="12720"/>
                  <a:pt x="294" y="12739"/>
                  <a:pt x="294" y="12759"/>
                </a:cubicBezTo>
                <a:cubicBezTo>
                  <a:pt x="331" y="13233"/>
                  <a:pt x="404" y="13687"/>
                  <a:pt x="570" y="14082"/>
                </a:cubicBezTo>
                <a:cubicBezTo>
                  <a:pt x="827" y="14734"/>
                  <a:pt x="1232" y="15267"/>
                  <a:pt x="1783" y="15642"/>
                </a:cubicBezTo>
                <a:cubicBezTo>
                  <a:pt x="2371" y="16037"/>
                  <a:pt x="3364" y="16254"/>
                  <a:pt x="4044" y="16254"/>
                </a:cubicBezTo>
                <a:cubicBezTo>
                  <a:pt x="4063" y="16254"/>
                  <a:pt x="4099" y="16254"/>
                  <a:pt x="4118" y="16274"/>
                </a:cubicBezTo>
                <a:lnTo>
                  <a:pt x="11563" y="20894"/>
                </a:lnTo>
                <a:cubicBezTo>
                  <a:pt x="12225" y="21308"/>
                  <a:pt x="13034" y="21308"/>
                  <a:pt x="13695" y="20894"/>
                </a:cubicBezTo>
                <a:lnTo>
                  <a:pt x="20276" y="16807"/>
                </a:lnTo>
                <a:cubicBezTo>
                  <a:pt x="20938" y="16392"/>
                  <a:pt x="21343" y="15642"/>
                  <a:pt x="21343" y="14832"/>
                </a:cubicBezTo>
                <a:lnTo>
                  <a:pt x="21343" y="6658"/>
                </a:lnTo>
                <a:cubicBezTo>
                  <a:pt x="21343" y="5849"/>
                  <a:pt x="20938" y="5079"/>
                  <a:pt x="20276" y="4684"/>
                </a:cubicBezTo>
                <a:lnTo>
                  <a:pt x="13695" y="597"/>
                </a:lnTo>
                <a:cubicBezTo>
                  <a:pt x="13034" y="182"/>
                  <a:pt x="12225" y="182"/>
                  <a:pt x="11563" y="597"/>
                </a:cubicBezTo>
                <a:lnTo>
                  <a:pt x="5846" y="3953"/>
                </a:lnTo>
                <a:cubicBezTo>
                  <a:pt x="5772" y="3993"/>
                  <a:pt x="5699" y="3973"/>
                  <a:pt x="5662" y="3894"/>
                </a:cubicBezTo>
                <a:cubicBezTo>
                  <a:pt x="5625" y="3815"/>
                  <a:pt x="5644" y="3736"/>
                  <a:pt x="5717" y="3697"/>
                </a:cubicBezTo>
                <a:lnTo>
                  <a:pt x="11434" y="340"/>
                </a:lnTo>
                <a:cubicBezTo>
                  <a:pt x="12170" y="-114"/>
                  <a:pt x="13089" y="-114"/>
                  <a:pt x="13824" y="340"/>
                </a:cubicBezTo>
                <a:lnTo>
                  <a:pt x="20405" y="4427"/>
                </a:lnTo>
                <a:cubicBezTo>
                  <a:pt x="21140" y="4881"/>
                  <a:pt x="21600" y="5750"/>
                  <a:pt x="21600" y="6658"/>
                </a:cubicBezTo>
                <a:lnTo>
                  <a:pt x="21600" y="14832"/>
                </a:lnTo>
                <a:cubicBezTo>
                  <a:pt x="21600" y="15740"/>
                  <a:pt x="21140" y="16609"/>
                  <a:pt x="20405" y="17063"/>
                </a:cubicBezTo>
                <a:lnTo>
                  <a:pt x="13806" y="21150"/>
                </a:lnTo>
                <a:cubicBezTo>
                  <a:pt x="13438" y="21368"/>
                  <a:pt x="13015" y="21486"/>
                  <a:pt x="12611" y="2148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8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08DA9B-5FEB-430A-84D6-7216CB88CBE1}"/>
              </a:ext>
            </a:extLst>
          </p:cNvPr>
          <p:cNvSpPr/>
          <p:nvPr/>
        </p:nvSpPr>
        <p:spPr>
          <a:xfrm>
            <a:off x="2485543" y="3972791"/>
            <a:ext cx="2603179" cy="2305238"/>
          </a:xfrm>
          <a:custGeom>
            <a:avLst/>
            <a:gdLst>
              <a:gd name="connsiteX0" fmla="*/ 406966 w 2927037"/>
              <a:gd name="connsiteY0" fmla="*/ 1076455 h 2592030"/>
              <a:gd name="connsiteX1" fmla="*/ 233244 w 2927037"/>
              <a:gd name="connsiteY1" fmla="*/ 1335840 h 2592030"/>
              <a:gd name="connsiteX2" fmla="*/ 406966 w 2927037"/>
              <a:gd name="connsiteY2" fmla="*/ 1335840 h 2592030"/>
              <a:gd name="connsiteX3" fmla="*/ 425992 w 2927037"/>
              <a:gd name="connsiteY3" fmla="*/ 1000314 h 2592030"/>
              <a:gd name="connsiteX4" fmla="*/ 437893 w 2927037"/>
              <a:gd name="connsiteY4" fmla="*/ 1016971 h 2592030"/>
              <a:gd name="connsiteX5" fmla="*/ 437893 w 2927037"/>
              <a:gd name="connsiteY5" fmla="*/ 1352497 h 2592030"/>
              <a:gd name="connsiteX6" fmla="*/ 423617 w 2927037"/>
              <a:gd name="connsiteY6" fmla="*/ 1371541 h 2592030"/>
              <a:gd name="connsiteX7" fmla="*/ 199930 w 2927037"/>
              <a:gd name="connsiteY7" fmla="*/ 1371541 h 2592030"/>
              <a:gd name="connsiteX8" fmla="*/ 183267 w 2927037"/>
              <a:gd name="connsiteY8" fmla="*/ 1362028 h 2592030"/>
              <a:gd name="connsiteX9" fmla="*/ 183267 w 2927037"/>
              <a:gd name="connsiteY9" fmla="*/ 1342984 h 2592030"/>
              <a:gd name="connsiteX10" fmla="*/ 406966 w 2927037"/>
              <a:gd name="connsiteY10" fmla="*/ 1007440 h 2592030"/>
              <a:gd name="connsiteX11" fmla="*/ 425992 w 2927037"/>
              <a:gd name="connsiteY11" fmla="*/ 1000314 h 2592030"/>
              <a:gd name="connsiteX12" fmla="*/ 1765725 w 2927037"/>
              <a:gd name="connsiteY12" fmla="*/ 0 h 2592030"/>
              <a:gd name="connsiteX13" fmla="*/ 1920462 w 2927037"/>
              <a:gd name="connsiteY13" fmla="*/ 41076 h 2592030"/>
              <a:gd name="connsiteX14" fmla="*/ 2772419 w 2927037"/>
              <a:gd name="connsiteY14" fmla="*/ 533630 h 2592030"/>
              <a:gd name="connsiteX15" fmla="*/ 2927037 w 2927037"/>
              <a:gd name="connsiteY15" fmla="*/ 802526 h 2592030"/>
              <a:gd name="connsiteX16" fmla="*/ 2927037 w 2927037"/>
              <a:gd name="connsiteY16" fmla="*/ 1787755 h 2592030"/>
              <a:gd name="connsiteX17" fmla="*/ 2772419 w 2927037"/>
              <a:gd name="connsiteY17" fmla="*/ 2056651 h 2592030"/>
              <a:gd name="connsiteX18" fmla="*/ 1920462 w 2927037"/>
              <a:gd name="connsiteY18" fmla="*/ 2549205 h 2592030"/>
              <a:gd name="connsiteX19" fmla="*/ 1768147 w 2927037"/>
              <a:gd name="connsiteY19" fmla="*/ 2592030 h 2592030"/>
              <a:gd name="connsiteX20" fmla="*/ 1613394 w 2927037"/>
              <a:gd name="connsiteY20" fmla="*/ 2551617 h 2592030"/>
              <a:gd name="connsiteX21" fmla="*/ 485400 w 2927037"/>
              <a:gd name="connsiteY21" fmla="*/ 1901876 h 2592030"/>
              <a:gd name="connsiteX22" fmla="*/ 468868 w 2927037"/>
              <a:gd name="connsiteY22" fmla="*/ 1885228 h 2592030"/>
              <a:gd name="connsiteX23" fmla="*/ 468868 w 2927037"/>
              <a:gd name="connsiteY23" fmla="*/ 1597392 h 2592030"/>
              <a:gd name="connsiteX24" fmla="*/ 16668 w 2927037"/>
              <a:gd name="connsiteY24" fmla="*/ 1597392 h 2592030"/>
              <a:gd name="connsiteX25" fmla="*/ 0 w 2927037"/>
              <a:gd name="connsiteY25" fmla="*/ 1580624 h 2592030"/>
              <a:gd name="connsiteX26" fmla="*/ 0 w 2927037"/>
              <a:gd name="connsiteY26" fmla="*/ 1335613 h 2592030"/>
              <a:gd name="connsiteX27" fmla="*/ 2439 w 2927037"/>
              <a:gd name="connsiteY27" fmla="*/ 1326083 h 2592030"/>
              <a:gd name="connsiteX28" fmla="*/ 473611 w 2927037"/>
              <a:gd name="connsiteY28" fmla="*/ 633516 h 2592030"/>
              <a:gd name="connsiteX29" fmla="*/ 487840 w 2927037"/>
              <a:gd name="connsiteY29" fmla="*/ 626398 h 2592030"/>
              <a:gd name="connsiteX30" fmla="*/ 811440 w 2927037"/>
              <a:gd name="connsiteY30" fmla="*/ 626398 h 2592030"/>
              <a:gd name="connsiteX31" fmla="*/ 828108 w 2927037"/>
              <a:gd name="connsiteY31" fmla="*/ 643046 h 2592030"/>
              <a:gd name="connsiteX32" fmla="*/ 828108 w 2927037"/>
              <a:gd name="connsiteY32" fmla="*/ 1335613 h 2592030"/>
              <a:gd name="connsiteX33" fmla="*/ 968497 w 2927037"/>
              <a:gd name="connsiteY33" fmla="*/ 1335613 h 2592030"/>
              <a:gd name="connsiteX34" fmla="*/ 985165 w 2927037"/>
              <a:gd name="connsiteY34" fmla="*/ 1352261 h 2592030"/>
              <a:gd name="connsiteX35" fmla="*/ 968497 w 2927037"/>
              <a:gd name="connsiteY35" fmla="*/ 1368909 h 2592030"/>
              <a:gd name="connsiteX36" fmla="*/ 809136 w 2927037"/>
              <a:gd name="connsiteY36" fmla="*/ 1368909 h 2592030"/>
              <a:gd name="connsiteX37" fmla="*/ 792468 w 2927037"/>
              <a:gd name="connsiteY37" fmla="*/ 1352261 h 2592030"/>
              <a:gd name="connsiteX38" fmla="*/ 792468 w 2927037"/>
              <a:gd name="connsiteY38" fmla="*/ 659694 h 2592030"/>
              <a:gd name="connsiteX39" fmla="*/ 497325 w 2927037"/>
              <a:gd name="connsiteY39" fmla="*/ 659694 h 2592030"/>
              <a:gd name="connsiteX40" fmla="*/ 33336 w 2927037"/>
              <a:gd name="connsiteY40" fmla="*/ 1337905 h 2592030"/>
              <a:gd name="connsiteX41" fmla="*/ 33336 w 2927037"/>
              <a:gd name="connsiteY41" fmla="*/ 1559271 h 2592030"/>
              <a:gd name="connsiteX42" fmla="*/ 485400 w 2927037"/>
              <a:gd name="connsiteY42" fmla="*/ 1559271 h 2592030"/>
              <a:gd name="connsiteX43" fmla="*/ 502068 w 2927037"/>
              <a:gd name="connsiteY43" fmla="*/ 1575919 h 2592030"/>
              <a:gd name="connsiteX44" fmla="*/ 502068 w 2927037"/>
              <a:gd name="connsiteY44" fmla="*/ 1868580 h 2592030"/>
              <a:gd name="connsiteX45" fmla="*/ 1630062 w 2927037"/>
              <a:gd name="connsiteY45" fmla="*/ 2518201 h 2592030"/>
              <a:gd name="connsiteX46" fmla="*/ 1906098 w 2927037"/>
              <a:gd name="connsiteY46" fmla="*/ 2518201 h 2592030"/>
              <a:gd name="connsiteX47" fmla="*/ 2758055 w 2927037"/>
              <a:gd name="connsiteY47" fmla="*/ 2025647 h 2592030"/>
              <a:gd name="connsiteX48" fmla="*/ 2896141 w 2927037"/>
              <a:gd name="connsiteY48" fmla="*/ 1787755 h 2592030"/>
              <a:gd name="connsiteX49" fmla="*/ 2896141 w 2927037"/>
              <a:gd name="connsiteY49" fmla="*/ 802526 h 2592030"/>
              <a:gd name="connsiteX50" fmla="*/ 2758055 w 2927037"/>
              <a:gd name="connsiteY50" fmla="*/ 564512 h 2592030"/>
              <a:gd name="connsiteX51" fmla="*/ 1906098 w 2927037"/>
              <a:gd name="connsiteY51" fmla="*/ 71958 h 2592030"/>
              <a:gd name="connsiteX52" fmla="*/ 1630062 w 2927037"/>
              <a:gd name="connsiteY52" fmla="*/ 71958 h 2592030"/>
              <a:gd name="connsiteX53" fmla="*/ 887597 w 2927037"/>
              <a:gd name="connsiteY53" fmla="*/ 476569 h 2592030"/>
              <a:gd name="connsiteX54" fmla="*/ 863883 w 2927037"/>
              <a:gd name="connsiteY54" fmla="*/ 469331 h 2592030"/>
              <a:gd name="connsiteX55" fmla="*/ 870929 w 2927037"/>
              <a:gd name="connsiteY55" fmla="*/ 445566 h 2592030"/>
              <a:gd name="connsiteX56" fmla="*/ 1611090 w 2927037"/>
              <a:gd name="connsiteY56" fmla="*/ 41076 h 2592030"/>
              <a:gd name="connsiteX57" fmla="*/ 1765725 w 2927037"/>
              <a:gd name="connsiteY57" fmla="*/ 0 h 2592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927037" h="2592030">
                <a:moveTo>
                  <a:pt x="406966" y="1076455"/>
                </a:moveTo>
                <a:lnTo>
                  <a:pt x="233244" y="1335840"/>
                </a:lnTo>
                <a:lnTo>
                  <a:pt x="406966" y="1335840"/>
                </a:lnTo>
                <a:close/>
                <a:moveTo>
                  <a:pt x="425992" y="1000314"/>
                </a:moveTo>
                <a:cubicBezTo>
                  <a:pt x="433130" y="1002683"/>
                  <a:pt x="437893" y="1009827"/>
                  <a:pt x="437893" y="1016971"/>
                </a:cubicBezTo>
                <a:lnTo>
                  <a:pt x="437893" y="1352497"/>
                </a:lnTo>
                <a:cubicBezTo>
                  <a:pt x="442655" y="1364398"/>
                  <a:pt x="433142" y="1371541"/>
                  <a:pt x="423617" y="1371541"/>
                </a:cubicBezTo>
                <a:lnTo>
                  <a:pt x="199930" y="1371541"/>
                </a:lnTo>
                <a:cubicBezTo>
                  <a:pt x="192792" y="1371541"/>
                  <a:pt x="188029" y="1366785"/>
                  <a:pt x="183267" y="1362028"/>
                </a:cubicBezTo>
                <a:cubicBezTo>
                  <a:pt x="180891" y="1357271"/>
                  <a:pt x="180891" y="1350128"/>
                  <a:pt x="183267" y="1342984"/>
                </a:cubicBezTo>
                <a:lnTo>
                  <a:pt x="406966" y="1007440"/>
                </a:lnTo>
                <a:cubicBezTo>
                  <a:pt x="411716" y="1000314"/>
                  <a:pt x="418854" y="997927"/>
                  <a:pt x="425992" y="1000314"/>
                </a:cubicBezTo>
                <a:close/>
                <a:moveTo>
                  <a:pt x="1765725" y="0"/>
                </a:moveTo>
                <a:cubicBezTo>
                  <a:pt x="1819269" y="0"/>
                  <a:pt x="1872830" y="13692"/>
                  <a:pt x="1920462" y="41076"/>
                </a:cubicBezTo>
                <a:lnTo>
                  <a:pt x="2772419" y="533630"/>
                </a:lnTo>
                <a:cubicBezTo>
                  <a:pt x="2867548" y="588398"/>
                  <a:pt x="2927037" y="693110"/>
                  <a:pt x="2927037" y="802526"/>
                </a:cubicBezTo>
                <a:lnTo>
                  <a:pt x="2927037" y="1787755"/>
                </a:lnTo>
                <a:cubicBezTo>
                  <a:pt x="2927037" y="1897171"/>
                  <a:pt x="2867548" y="2001882"/>
                  <a:pt x="2772419" y="2056651"/>
                </a:cubicBezTo>
                <a:lnTo>
                  <a:pt x="1920462" y="2549205"/>
                </a:lnTo>
                <a:cubicBezTo>
                  <a:pt x="1875201" y="2577795"/>
                  <a:pt x="1822894" y="2592030"/>
                  <a:pt x="1768147" y="2592030"/>
                </a:cubicBezTo>
                <a:cubicBezTo>
                  <a:pt x="1713401" y="2592030"/>
                  <a:pt x="1661094" y="2577795"/>
                  <a:pt x="1613394" y="2551617"/>
                </a:cubicBezTo>
                <a:lnTo>
                  <a:pt x="485400" y="1901876"/>
                </a:lnTo>
                <a:cubicBezTo>
                  <a:pt x="475915" y="1901876"/>
                  <a:pt x="468868" y="1894758"/>
                  <a:pt x="468868" y="1885228"/>
                </a:cubicBezTo>
                <a:lnTo>
                  <a:pt x="468868" y="1597392"/>
                </a:lnTo>
                <a:lnTo>
                  <a:pt x="16668" y="1597392"/>
                </a:lnTo>
                <a:cubicBezTo>
                  <a:pt x="7182" y="1597392"/>
                  <a:pt x="0" y="1590154"/>
                  <a:pt x="0" y="1580624"/>
                </a:cubicBezTo>
                <a:lnTo>
                  <a:pt x="0" y="1335613"/>
                </a:lnTo>
                <a:cubicBezTo>
                  <a:pt x="0" y="1333201"/>
                  <a:pt x="0" y="1328375"/>
                  <a:pt x="2439" y="1326083"/>
                </a:cubicBezTo>
                <a:lnTo>
                  <a:pt x="473611" y="633516"/>
                </a:lnTo>
                <a:cubicBezTo>
                  <a:pt x="475915" y="628811"/>
                  <a:pt x="483097" y="626398"/>
                  <a:pt x="487840" y="626398"/>
                </a:cubicBezTo>
                <a:lnTo>
                  <a:pt x="811440" y="626398"/>
                </a:lnTo>
                <a:cubicBezTo>
                  <a:pt x="821061" y="626398"/>
                  <a:pt x="828108" y="633516"/>
                  <a:pt x="828108" y="643046"/>
                </a:cubicBezTo>
                <a:lnTo>
                  <a:pt x="828108" y="1335613"/>
                </a:lnTo>
                <a:lnTo>
                  <a:pt x="968497" y="1335613"/>
                </a:lnTo>
                <a:cubicBezTo>
                  <a:pt x="978118" y="1335613"/>
                  <a:pt x="985165" y="1342731"/>
                  <a:pt x="985165" y="1352261"/>
                </a:cubicBezTo>
                <a:cubicBezTo>
                  <a:pt x="985165" y="1361791"/>
                  <a:pt x="978118" y="1368909"/>
                  <a:pt x="968497" y="1368909"/>
                </a:cubicBezTo>
                <a:lnTo>
                  <a:pt x="809136" y="1368909"/>
                </a:lnTo>
                <a:cubicBezTo>
                  <a:pt x="799515" y="1368909"/>
                  <a:pt x="792468" y="1361791"/>
                  <a:pt x="792468" y="1352261"/>
                </a:cubicBezTo>
                <a:lnTo>
                  <a:pt x="792468" y="659694"/>
                </a:lnTo>
                <a:lnTo>
                  <a:pt x="497325" y="659694"/>
                </a:lnTo>
                <a:lnTo>
                  <a:pt x="33336" y="1337905"/>
                </a:lnTo>
                <a:lnTo>
                  <a:pt x="33336" y="1559271"/>
                </a:lnTo>
                <a:lnTo>
                  <a:pt x="485400" y="1559271"/>
                </a:lnTo>
                <a:cubicBezTo>
                  <a:pt x="495022" y="1559271"/>
                  <a:pt x="502068" y="1566389"/>
                  <a:pt x="502068" y="1575919"/>
                </a:cubicBezTo>
                <a:lnTo>
                  <a:pt x="502068" y="1868580"/>
                </a:lnTo>
                <a:lnTo>
                  <a:pt x="1630062" y="2518201"/>
                </a:lnTo>
                <a:cubicBezTo>
                  <a:pt x="1715705" y="2568265"/>
                  <a:pt x="1820455" y="2568265"/>
                  <a:pt x="1906098" y="2518201"/>
                </a:cubicBezTo>
                <a:lnTo>
                  <a:pt x="2758055" y="2025647"/>
                </a:lnTo>
                <a:cubicBezTo>
                  <a:pt x="2843698" y="1975704"/>
                  <a:pt x="2896141" y="1885228"/>
                  <a:pt x="2896141" y="1787755"/>
                </a:cubicBezTo>
                <a:lnTo>
                  <a:pt x="2896141" y="802526"/>
                </a:lnTo>
                <a:cubicBezTo>
                  <a:pt x="2896141" y="704932"/>
                  <a:pt x="2843698" y="612163"/>
                  <a:pt x="2758055" y="564512"/>
                </a:cubicBezTo>
                <a:lnTo>
                  <a:pt x="1906098" y="71958"/>
                </a:lnTo>
                <a:cubicBezTo>
                  <a:pt x="1820455" y="22015"/>
                  <a:pt x="1715705" y="22015"/>
                  <a:pt x="1630062" y="71958"/>
                </a:cubicBezTo>
                <a:lnTo>
                  <a:pt x="887597" y="476569"/>
                </a:lnTo>
                <a:cubicBezTo>
                  <a:pt x="878111" y="481274"/>
                  <a:pt x="868625" y="478861"/>
                  <a:pt x="863883" y="469331"/>
                </a:cubicBezTo>
                <a:cubicBezTo>
                  <a:pt x="859140" y="459801"/>
                  <a:pt x="861443" y="450391"/>
                  <a:pt x="870929" y="445566"/>
                </a:cubicBezTo>
                <a:lnTo>
                  <a:pt x="1611090" y="41076"/>
                </a:lnTo>
                <a:cubicBezTo>
                  <a:pt x="1658655" y="13692"/>
                  <a:pt x="1712181" y="0"/>
                  <a:pt x="1765725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800" dirty="0"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2AFC4D6A-82D3-495C-91DF-29FD1CD7407D}"/>
              </a:ext>
            </a:extLst>
          </p:cNvPr>
          <p:cNvSpPr/>
          <p:nvPr/>
        </p:nvSpPr>
        <p:spPr>
          <a:xfrm>
            <a:off x="5575367" y="3898910"/>
            <a:ext cx="2476196" cy="2309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9" extrusionOk="0">
                <a:moveTo>
                  <a:pt x="12498" y="21489"/>
                </a:moveTo>
                <a:cubicBezTo>
                  <a:pt x="12074" y="21489"/>
                  <a:pt x="11668" y="21371"/>
                  <a:pt x="11298" y="21154"/>
                </a:cubicBezTo>
                <a:lnTo>
                  <a:pt x="3822" y="16547"/>
                </a:lnTo>
                <a:cubicBezTo>
                  <a:pt x="3046" y="16547"/>
                  <a:pt x="2160" y="16291"/>
                  <a:pt x="1569" y="15897"/>
                </a:cubicBezTo>
                <a:cubicBezTo>
                  <a:pt x="960" y="15503"/>
                  <a:pt x="517" y="14952"/>
                  <a:pt x="240" y="14282"/>
                </a:cubicBezTo>
                <a:cubicBezTo>
                  <a:pt x="129" y="13987"/>
                  <a:pt x="55" y="13652"/>
                  <a:pt x="0" y="13318"/>
                </a:cubicBezTo>
                <a:cubicBezTo>
                  <a:pt x="0" y="13318"/>
                  <a:pt x="0" y="13298"/>
                  <a:pt x="0" y="13298"/>
                </a:cubicBezTo>
                <a:lnTo>
                  <a:pt x="0" y="13259"/>
                </a:lnTo>
                <a:cubicBezTo>
                  <a:pt x="0" y="13062"/>
                  <a:pt x="111" y="12944"/>
                  <a:pt x="314" y="12944"/>
                </a:cubicBezTo>
                <a:lnTo>
                  <a:pt x="2455" y="12944"/>
                </a:lnTo>
                <a:cubicBezTo>
                  <a:pt x="2529" y="12944"/>
                  <a:pt x="2677" y="12983"/>
                  <a:pt x="2788" y="13180"/>
                </a:cubicBezTo>
                <a:cubicBezTo>
                  <a:pt x="2788" y="13199"/>
                  <a:pt x="2806" y="13199"/>
                  <a:pt x="2806" y="13219"/>
                </a:cubicBezTo>
                <a:cubicBezTo>
                  <a:pt x="2806" y="13239"/>
                  <a:pt x="2825" y="13298"/>
                  <a:pt x="2898" y="13416"/>
                </a:cubicBezTo>
                <a:cubicBezTo>
                  <a:pt x="2898" y="13416"/>
                  <a:pt x="2898" y="13416"/>
                  <a:pt x="2898" y="13436"/>
                </a:cubicBezTo>
                <a:cubicBezTo>
                  <a:pt x="3065" y="13810"/>
                  <a:pt x="3305" y="13987"/>
                  <a:pt x="3674" y="13987"/>
                </a:cubicBezTo>
                <a:cubicBezTo>
                  <a:pt x="3858" y="13987"/>
                  <a:pt x="4006" y="13948"/>
                  <a:pt x="4154" y="13849"/>
                </a:cubicBezTo>
                <a:cubicBezTo>
                  <a:pt x="4302" y="13751"/>
                  <a:pt x="4412" y="13613"/>
                  <a:pt x="4505" y="13436"/>
                </a:cubicBezTo>
                <a:cubicBezTo>
                  <a:pt x="4597" y="13239"/>
                  <a:pt x="4652" y="13003"/>
                  <a:pt x="4652" y="12727"/>
                </a:cubicBezTo>
                <a:cubicBezTo>
                  <a:pt x="4652" y="12451"/>
                  <a:pt x="4615" y="12235"/>
                  <a:pt x="4523" y="12038"/>
                </a:cubicBezTo>
                <a:cubicBezTo>
                  <a:pt x="4468" y="11861"/>
                  <a:pt x="4357" y="11742"/>
                  <a:pt x="4228" y="11644"/>
                </a:cubicBezTo>
                <a:cubicBezTo>
                  <a:pt x="4080" y="11546"/>
                  <a:pt x="3932" y="11506"/>
                  <a:pt x="3748" y="11506"/>
                </a:cubicBezTo>
                <a:cubicBezTo>
                  <a:pt x="3545" y="11506"/>
                  <a:pt x="3360" y="11565"/>
                  <a:pt x="3194" y="11664"/>
                </a:cubicBezTo>
                <a:cubicBezTo>
                  <a:pt x="3028" y="11762"/>
                  <a:pt x="2917" y="11880"/>
                  <a:pt x="2862" y="12018"/>
                </a:cubicBezTo>
                <a:cubicBezTo>
                  <a:pt x="2825" y="12176"/>
                  <a:pt x="2695" y="12274"/>
                  <a:pt x="2548" y="12274"/>
                </a:cubicBezTo>
                <a:lnTo>
                  <a:pt x="369" y="12274"/>
                </a:lnTo>
                <a:cubicBezTo>
                  <a:pt x="277" y="12274"/>
                  <a:pt x="203" y="12235"/>
                  <a:pt x="148" y="12176"/>
                </a:cubicBezTo>
                <a:cubicBezTo>
                  <a:pt x="92" y="12117"/>
                  <a:pt x="55" y="12038"/>
                  <a:pt x="55" y="11939"/>
                </a:cubicBezTo>
                <a:lnTo>
                  <a:pt x="55" y="5540"/>
                </a:lnTo>
                <a:cubicBezTo>
                  <a:pt x="55" y="5442"/>
                  <a:pt x="92" y="5363"/>
                  <a:pt x="148" y="5304"/>
                </a:cubicBezTo>
                <a:cubicBezTo>
                  <a:pt x="203" y="5245"/>
                  <a:pt x="277" y="5205"/>
                  <a:pt x="369" y="5205"/>
                </a:cubicBezTo>
                <a:lnTo>
                  <a:pt x="6775" y="5205"/>
                </a:lnTo>
                <a:cubicBezTo>
                  <a:pt x="6868" y="5205"/>
                  <a:pt x="6942" y="5245"/>
                  <a:pt x="6997" y="5304"/>
                </a:cubicBezTo>
                <a:cubicBezTo>
                  <a:pt x="7052" y="5363"/>
                  <a:pt x="7089" y="5442"/>
                  <a:pt x="7089" y="5540"/>
                </a:cubicBezTo>
                <a:lnTo>
                  <a:pt x="7089" y="7371"/>
                </a:lnTo>
                <a:cubicBezTo>
                  <a:pt x="7089" y="7470"/>
                  <a:pt x="7052" y="7548"/>
                  <a:pt x="6997" y="7607"/>
                </a:cubicBezTo>
                <a:cubicBezTo>
                  <a:pt x="6942" y="7667"/>
                  <a:pt x="6868" y="7706"/>
                  <a:pt x="6775" y="7706"/>
                </a:cubicBezTo>
                <a:lnTo>
                  <a:pt x="2769" y="7706"/>
                </a:lnTo>
                <a:lnTo>
                  <a:pt x="2769" y="9321"/>
                </a:lnTo>
                <a:cubicBezTo>
                  <a:pt x="3157" y="9104"/>
                  <a:pt x="3600" y="9005"/>
                  <a:pt x="4080" y="9005"/>
                </a:cubicBezTo>
                <a:cubicBezTo>
                  <a:pt x="4800" y="9005"/>
                  <a:pt x="5428" y="9202"/>
                  <a:pt x="5982" y="9596"/>
                </a:cubicBezTo>
                <a:cubicBezTo>
                  <a:pt x="6535" y="9990"/>
                  <a:pt x="6923" y="10522"/>
                  <a:pt x="7182" y="11191"/>
                </a:cubicBezTo>
                <a:cubicBezTo>
                  <a:pt x="7200" y="11270"/>
                  <a:pt x="7182" y="11349"/>
                  <a:pt x="7108" y="11388"/>
                </a:cubicBezTo>
                <a:cubicBezTo>
                  <a:pt x="7034" y="11408"/>
                  <a:pt x="6960" y="11388"/>
                  <a:pt x="6923" y="11309"/>
                </a:cubicBezTo>
                <a:cubicBezTo>
                  <a:pt x="6702" y="10699"/>
                  <a:pt x="6332" y="10207"/>
                  <a:pt x="5834" y="9852"/>
                </a:cubicBezTo>
                <a:cubicBezTo>
                  <a:pt x="5335" y="9498"/>
                  <a:pt x="4745" y="9321"/>
                  <a:pt x="4080" y="9321"/>
                </a:cubicBezTo>
                <a:cubicBezTo>
                  <a:pt x="3600" y="9321"/>
                  <a:pt x="3175" y="9439"/>
                  <a:pt x="2806" y="9675"/>
                </a:cubicBezTo>
                <a:cubicBezTo>
                  <a:pt x="2751" y="9734"/>
                  <a:pt x="2677" y="9734"/>
                  <a:pt x="2603" y="9695"/>
                </a:cubicBezTo>
                <a:cubicBezTo>
                  <a:pt x="2529" y="9655"/>
                  <a:pt x="2492" y="9596"/>
                  <a:pt x="2492" y="9498"/>
                </a:cubicBezTo>
                <a:lnTo>
                  <a:pt x="2492" y="7667"/>
                </a:lnTo>
                <a:cubicBezTo>
                  <a:pt x="2492" y="7529"/>
                  <a:pt x="2585" y="7450"/>
                  <a:pt x="2695" y="7450"/>
                </a:cubicBezTo>
                <a:lnTo>
                  <a:pt x="6775" y="7450"/>
                </a:lnTo>
                <a:cubicBezTo>
                  <a:pt x="6794" y="7450"/>
                  <a:pt x="6794" y="7450"/>
                  <a:pt x="6794" y="7430"/>
                </a:cubicBezTo>
                <a:cubicBezTo>
                  <a:pt x="6794" y="7430"/>
                  <a:pt x="6812" y="7411"/>
                  <a:pt x="6812" y="7411"/>
                </a:cubicBezTo>
                <a:lnTo>
                  <a:pt x="6812" y="5540"/>
                </a:lnTo>
                <a:cubicBezTo>
                  <a:pt x="6812" y="5520"/>
                  <a:pt x="6812" y="5520"/>
                  <a:pt x="6794" y="5520"/>
                </a:cubicBezTo>
                <a:cubicBezTo>
                  <a:pt x="6794" y="5520"/>
                  <a:pt x="6775" y="5501"/>
                  <a:pt x="6775" y="5501"/>
                </a:cubicBezTo>
                <a:lnTo>
                  <a:pt x="369" y="5501"/>
                </a:lnTo>
                <a:cubicBezTo>
                  <a:pt x="351" y="5501"/>
                  <a:pt x="351" y="5501"/>
                  <a:pt x="351" y="5520"/>
                </a:cubicBezTo>
                <a:cubicBezTo>
                  <a:pt x="351" y="5520"/>
                  <a:pt x="332" y="5540"/>
                  <a:pt x="332" y="5540"/>
                </a:cubicBezTo>
                <a:lnTo>
                  <a:pt x="332" y="11939"/>
                </a:lnTo>
                <a:cubicBezTo>
                  <a:pt x="332" y="11959"/>
                  <a:pt x="332" y="11959"/>
                  <a:pt x="351" y="11959"/>
                </a:cubicBezTo>
                <a:cubicBezTo>
                  <a:pt x="351" y="11959"/>
                  <a:pt x="369" y="11979"/>
                  <a:pt x="369" y="11979"/>
                </a:cubicBezTo>
                <a:lnTo>
                  <a:pt x="2548" y="11979"/>
                </a:lnTo>
                <a:cubicBezTo>
                  <a:pt x="2585" y="11979"/>
                  <a:pt x="2585" y="11979"/>
                  <a:pt x="2603" y="11920"/>
                </a:cubicBezTo>
                <a:cubicBezTo>
                  <a:pt x="2695" y="11703"/>
                  <a:pt x="2843" y="11526"/>
                  <a:pt x="3065" y="11388"/>
                </a:cubicBezTo>
                <a:cubicBezTo>
                  <a:pt x="3286" y="11270"/>
                  <a:pt x="3508" y="11191"/>
                  <a:pt x="3766" y="11191"/>
                </a:cubicBezTo>
                <a:cubicBezTo>
                  <a:pt x="3988" y="11191"/>
                  <a:pt x="4209" y="11250"/>
                  <a:pt x="4394" y="11368"/>
                </a:cubicBezTo>
                <a:cubicBezTo>
                  <a:pt x="4578" y="11486"/>
                  <a:pt x="4708" y="11664"/>
                  <a:pt x="4800" y="11880"/>
                </a:cubicBezTo>
                <a:cubicBezTo>
                  <a:pt x="4892" y="12097"/>
                  <a:pt x="4948" y="12372"/>
                  <a:pt x="4948" y="12688"/>
                </a:cubicBezTo>
                <a:cubicBezTo>
                  <a:pt x="4948" y="13022"/>
                  <a:pt x="4892" y="13318"/>
                  <a:pt x="4763" y="13534"/>
                </a:cubicBezTo>
                <a:cubicBezTo>
                  <a:pt x="4652" y="13751"/>
                  <a:pt x="4505" y="13948"/>
                  <a:pt x="4320" y="14066"/>
                </a:cubicBezTo>
                <a:cubicBezTo>
                  <a:pt x="4135" y="14184"/>
                  <a:pt x="3914" y="14243"/>
                  <a:pt x="3692" y="14243"/>
                </a:cubicBezTo>
                <a:cubicBezTo>
                  <a:pt x="3231" y="14243"/>
                  <a:pt x="2880" y="14007"/>
                  <a:pt x="2677" y="13534"/>
                </a:cubicBezTo>
                <a:cubicBezTo>
                  <a:pt x="2622" y="13436"/>
                  <a:pt x="2585" y="13337"/>
                  <a:pt x="2566" y="13259"/>
                </a:cubicBezTo>
                <a:cubicBezTo>
                  <a:pt x="2529" y="13199"/>
                  <a:pt x="2511" y="13199"/>
                  <a:pt x="2492" y="13199"/>
                </a:cubicBezTo>
                <a:lnTo>
                  <a:pt x="351" y="13199"/>
                </a:lnTo>
                <a:cubicBezTo>
                  <a:pt x="332" y="13199"/>
                  <a:pt x="314" y="13199"/>
                  <a:pt x="314" y="13199"/>
                </a:cubicBezTo>
                <a:cubicBezTo>
                  <a:pt x="314" y="13199"/>
                  <a:pt x="314" y="13199"/>
                  <a:pt x="314" y="13219"/>
                </a:cubicBezTo>
                <a:lnTo>
                  <a:pt x="314" y="13239"/>
                </a:lnTo>
                <a:cubicBezTo>
                  <a:pt x="369" y="13554"/>
                  <a:pt x="443" y="13849"/>
                  <a:pt x="535" y="14125"/>
                </a:cubicBezTo>
                <a:cubicBezTo>
                  <a:pt x="775" y="14735"/>
                  <a:pt x="1200" y="15247"/>
                  <a:pt x="1754" y="15602"/>
                </a:cubicBezTo>
                <a:cubicBezTo>
                  <a:pt x="2308" y="15956"/>
                  <a:pt x="3157" y="16192"/>
                  <a:pt x="3914" y="16192"/>
                </a:cubicBezTo>
                <a:cubicBezTo>
                  <a:pt x="3932" y="16192"/>
                  <a:pt x="3969" y="16192"/>
                  <a:pt x="3988" y="16212"/>
                </a:cubicBezTo>
                <a:lnTo>
                  <a:pt x="11502" y="20839"/>
                </a:lnTo>
                <a:cubicBezTo>
                  <a:pt x="12166" y="21253"/>
                  <a:pt x="12978" y="21253"/>
                  <a:pt x="13643" y="20839"/>
                </a:cubicBezTo>
                <a:lnTo>
                  <a:pt x="20252" y="16763"/>
                </a:lnTo>
                <a:cubicBezTo>
                  <a:pt x="20917" y="16350"/>
                  <a:pt x="21323" y="15602"/>
                  <a:pt x="21323" y="14794"/>
                </a:cubicBezTo>
                <a:lnTo>
                  <a:pt x="21323" y="6643"/>
                </a:lnTo>
                <a:cubicBezTo>
                  <a:pt x="21323" y="5835"/>
                  <a:pt x="20917" y="5067"/>
                  <a:pt x="20252" y="4674"/>
                </a:cubicBezTo>
                <a:lnTo>
                  <a:pt x="13643" y="598"/>
                </a:lnTo>
                <a:cubicBezTo>
                  <a:pt x="12978" y="184"/>
                  <a:pt x="12166" y="184"/>
                  <a:pt x="11502" y="598"/>
                </a:cubicBezTo>
                <a:cubicBezTo>
                  <a:pt x="11483" y="618"/>
                  <a:pt x="11465" y="618"/>
                  <a:pt x="11446" y="618"/>
                </a:cubicBezTo>
                <a:lnTo>
                  <a:pt x="5649" y="3945"/>
                </a:lnTo>
                <a:cubicBezTo>
                  <a:pt x="5575" y="3985"/>
                  <a:pt x="5502" y="3965"/>
                  <a:pt x="5465" y="3886"/>
                </a:cubicBezTo>
                <a:cubicBezTo>
                  <a:pt x="5428" y="3807"/>
                  <a:pt x="5446" y="3729"/>
                  <a:pt x="5520" y="3689"/>
                </a:cubicBezTo>
                <a:lnTo>
                  <a:pt x="11354" y="342"/>
                </a:lnTo>
                <a:cubicBezTo>
                  <a:pt x="11372" y="342"/>
                  <a:pt x="11391" y="322"/>
                  <a:pt x="11409" y="322"/>
                </a:cubicBezTo>
                <a:cubicBezTo>
                  <a:pt x="12148" y="-111"/>
                  <a:pt x="13052" y="-111"/>
                  <a:pt x="13791" y="342"/>
                </a:cubicBezTo>
                <a:lnTo>
                  <a:pt x="20400" y="4418"/>
                </a:lnTo>
                <a:cubicBezTo>
                  <a:pt x="21138" y="4871"/>
                  <a:pt x="21600" y="5737"/>
                  <a:pt x="21600" y="6643"/>
                </a:cubicBezTo>
                <a:lnTo>
                  <a:pt x="21600" y="14794"/>
                </a:lnTo>
                <a:cubicBezTo>
                  <a:pt x="21600" y="15700"/>
                  <a:pt x="21138" y="16566"/>
                  <a:pt x="20400" y="17019"/>
                </a:cubicBezTo>
                <a:lnTo>
                  <a:pt x="13791" y="21095"/>
                </a:lnTo>
                <a:cubicBezTo>
                  <a:pt x="13329" y="21371"/>
                  <a:pt x="12923" y="21489"/>
                  <a:pt x="12498" y="21489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883B02-1819-4222-9076-35A345D6C2F3}"/>
              </a:ext>
            </a:extLst>
          </p:cNvPr>
          <p:cNvSpPr txBox="1"/>
          <p:nvPr/>
        </p:nvSpPr>
        <p:spPr>
          <a:xfrm>
            <a:off x="1796201" y="2749837"/>
            <a:ext cx="1835659" cy="64633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r>
              <a:rPr lang="en-US" noProof="1"/>
              <a:t>Project initiating &amp; Define Phase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842291A-3D75-4884-8915-9A7EF43A8D5C}"/>
              </a:ext>
            </a:extLst>
          </p:cNvPr>
          <p:cNvSpPr/>
          <p:nvPr/>
        </p:nvSpPr>
        <p:spPr>
          <a:xfrm>
            <a:off x="4773133" y="2773525"/>
            <a:ext cx="17068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Measure Phase for the project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B06EAA-C32B-4C50-880A-D16192855C52}"/>
              </a:ext>
            </a:extLst>
          </p:cNvPr>
          <p:cNvSpPr/>
          <p:nvPr/>
        </p:nvSpPr>
        <p:spPr>
          <a:xfrm>
            <a:off x="7610107" y="2773525"/>
            <a:ext cx="1680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Analysis Phase for the project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9DCF5E-8A6E-4090-A9D1-6B7848C0F557}"/>
              </a:ext>
            </a:extLst>
          </p:cNvPr>
          <p:cNvSpPr/>
          <p:nvPr/>
        </p:nvSpPr>
        <p:spPr>
          <a:xfrm>
            <a:off x="3328416" y="4841831"/>
            <a:ext cx="1751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Improve Phase for the project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345519-FB90-424B-BDC2-E09F1D16A42D}"/>
              </a:ext>
            </a:extLst>
          </p:cNvPr>
          <p:cNvSpPr/>
          <p:nvPr/>
        </p:nvSpPr>
        <p:spPr>
          <a:xfrm>
            <a:off x="6324551" y="4627734"/>
            <a:ext cx="18249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Control &amp; Closing Phase for the project</a:t>
            </a:r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AA08FA1-127C-4C66-997B-69CCEA11D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324551" cy="16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3">
            <a:extLst>
              <a:ext uri="{FF2B5EF4-FFF2-40B4-BE49-F238E27FC236}">
                <a16:creationId xmlns:a16="http://schemas.microsoft.com/office/drawing/2014/main" id="{FC690D5F-04BB-496D-BD7B-C314C24CB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7" y="1058612"/>
            <a:ext cx="4142241" cy="637600"/>
          </a:xfrm>
        </p:spPr>
        <p:txBody>
          <a:bodyPr>
            <a:noAutofit/>
          </a:bodyPr>
          <a:lstStyle/>
          <a:p>
            <a:pPr algn="ctr"/>
            <a:r>
              <a:rPr lang="en-US" noProof="1"/>
              <a:t>Policy, Agreeement &amp;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6BE763-E8BC-49F8-9A43-F46BCF3D0151}"/>
              </a:ext>
            </a:extLst>
          </p:cNvPr>
          <p:cNvSpPr/>
          <p:nvPr/>
        </p:nvSpPr>
        <p:spPr>
          <a:xfrm>
            <a:off x="511330" y="2184154"/>
            <a:ext cx="1611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Track Overview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796AC3-B5B2-4A32-8C37-6041BF2FB545}"/>
              </a:ext>
            </a:extLst>
          </p:cNvPr>
          <p:cNvSpPr/>
          <p:nvPr/>
        </p:nvSpPr>
        <p:spPr>
          <a:xfrm>
            <a:off x="511330" y="1814822"/>
            <a:ext cx="2482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Thanks and appreciation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0118D3-FD27-4D41-98C1-F543DF6EBEBA}"/>
              </a:ext>
            </a:extLst>
          </p:cNvPr>
          <p:cNvSpPr/>
          <p:nvPr/>
        </p:nvSpPr>
        <p:spPr>
          <a:xfrm>
            <a:off x="511330" y="2599652"/>
            <a:ext cx="33931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Our graduation project Scope &amp; Objective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15A9EB-0693-40CB-8805-0341A1640A63}"/>
              </a:ext>
            </a:extLst>
          </p:cNvPr>
          <p:cNvSpPr/>
          <p:nvPr/>
        </p:nvSpPr>
        <p:spPr>
          <a:xfrm>
            <a:off x="511330" y="3301602"/>
            <a:ext cx="33931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Project Management Pioneers (The team) Policy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62BA2D-77B8-4B84-8302-60CFE5472E75}"/>
              </a:ext>
            </a:extLst>
          </p:cNvPr>
          <p:cNvSpPr/>
          <p:nvPr/>
        </p:nvSpPr>
        <p:spPr>
          <a:xfrm>
            <a:off x="739738" y="4433054"/>
            <a:ext cx="2482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Problem # (3) Statement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9F598C-1506-4C4D-8D79-32B0067734D7}"/>
              </a:ext>
            </a:extLst>
          </p:cNvPr>
          <p:cNvSpPr/>
          <p:nvPr/>
        </p:nvSpPr>
        <p:spPr>
          <a:xfrm>
            <a:off x="957478" y="4802386"/>
            <a:ext cx="2036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Problem # (3) Effect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C6774-0F02-49E1-BDED-EDAEBADACCDC}"/>
              </a:ext>
            </a:extLst>
          </p:cNvPr>
          <p:cNvSpPr/>
          <p:nvPr/>
        </p:nvSpPr>
        <p:spPr>
          <a:xfrm>
            <a:off x="957478" y="5180725"/>
            <a:ext cx="21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Problem # (3) Impact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4452C2-8326-47BF-A2E6-13C402ABC3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11" y="748259"/>
            <a:ext cx="3272853" cy="18513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BFCBAC-FA4B-437D-9007-B30FE75A66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44" y="4023788"/>
            <a:ext cx="3407258" cy="1926527"/>
          </a:xfrm>
          <a:prstGeom prst="rect">
            <a:avLst/>
          </a:prstGeom>
          <a:noFill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DBB2BB-273E-4409-913E-34EE08400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528" y="3019592"/>
            <a:ext cx="2938081" cy="29380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1AC325-3DDC-4489-BE93-93C39AEC1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170" y="1473424"/>
            <a:ext cx="2857500" cy="1600200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038B575-C462-4CE7-94A6-4D5285270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37416"/>
              </p:ext>
            </p:extLst>
          </p:nvPr>
        </p:nvGraphicFramePr>
        <p:xfrm>
          <a:off x="4927919" y="2524577"/>
          <a:ext cx="6012815" cy="19640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39975">
                  <a:extLst>
                    <a:ext uri="{9D8B030D-6E8A-4147-A177-3AD203B41FA5}">
                      <a16:colId xmlns:a16="http://schemas.microsoft.com/office/drawing/2014/main" val="3133780746"/>
                    </a:ext>
                  </a:extLst>
                </a:gridCol>
                <a:gridCol w="3672840">
                  <a:extLst>
                    <a:ext uri="{9D8B030D-6E8A-4147-A177-3AD203B41FA5}">
                      <a16:colId xmlns:a16="http://schemas.microsoft.com/office/drawing/2014/main" val="893979584"/>
                    </a:ext>
                  </a:extLst>
                </a:gridCol>
              </a:tblGrid>
              <a:tr h="2546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Inquiry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Details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5522094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Round Number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241111"/>
                  </a:ext>
                </a:extLst>
              </a:tr>
              <a:tr h="2546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Track Name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Google Project Management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5083663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Instructor's Name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Dr. Haitham Salem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0461751"/>
                  </a:ext>
                </a:extLst>
              </a:tr>
              <a:tr h="2546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WhatsApp Group Code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NEXT73 _CAI1_ERP8_M1e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9074698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Provider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Next Academy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4997704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Number of Project Group Members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5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8991851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Project Group Name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Project Management Pioneers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0945709"/>
                  </a:ext>
                </a:extLst>
              </a:tr>
            </a:tbl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4472C129-6D01-43BF-ABDA-23A6E9942E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11" y="1999488"/>
            <a:ext cx="7097115" cy="279121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8ADE896-AF7F-43CF-B1D0-6459D8C29478}"/>
              </a:ext>
            </a:extLst>
          </p:cNvPr>
          <p:cNvSpPr/>
          <p:nvPr/>
        </p:nvSpPr>
        <p:spPr>
          <a:xfrm>
            <a:off x="4487206" y="280386"/>
            <a:ext cx="7285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On September 7, 2024, the team created a WhatsApp group to collaborate on the project.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F4B9D00-E6AA-4671-8C4C-DF4DFFD921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439" y="1210758"/>
            <a:ext cx="4458322" cy="45916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DF7A6D-74EB-4EB4-88C6-245791DFA1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227" y="100755"/>
            <a:ext cx="7737541" cy="640169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0772037-C4E0-45A1-84C3-1F26FDA158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227" y="2257917"/>
            <a:ext cx="7859222" cy="182905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12DE009-4D40-4EEE-AF87-20F8D06786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020" y="2216643"/>
            <a:ext cx="7840169" cy="234347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658DDEB-418D-4A49-8815-825FD2893B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45" y="1760156"/>
            <a:ext cx="7440063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6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7" grpId="0"/>
      <p:bldP spid="9" grpId="0"/>
      <p:bldP spid="9" grpId="1"/>
      <p:bldP spid="9" grpId="2"/>
      <p:bldP spid="10" grpId="0"/>
      <p:bldP spid="10" grpId="1"/>
      <p:bldP spid="10" grpId="2"/>
      <p:bldP spid="11" grpId="0"/>
      <p:bldP spid="11" grpId="1"/>
      <p:bldP spid="11" grpId="2"/>
      <p:bldP spid="12" grpId="0"/>
      <p:bldP spid="12" grpId="1"/>
      <p:bldP spid="12" grpId="2"/>
      <p:bldP spid="13" grpId="0"/>
      <p:bldP spid="13" grpId="1"/>
      <p:bldP spid="13" grpId="2"/>
      <p:bldP spid="21" grpId="0"/>
      <p:bldP spid="2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3">
            <a:extLst>
              <a:ext uri="{FF2B5EF4-FFF2-40B4-BE49-F238E27FC236}">
                <a16:creationId xmlns:a16="http://schemas.microsoft.com/office/drawing/2014/main" id="{6AE4DCD0-CFB5-42A9-BC5C-B06AF89D5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7" y="1058612"/>
            <a:ext cx="4142241" cy="637600"/>
          </a:xfrm>
        </p:spPr>
        <p:txBody>
          <a:bodyPr>
            <a:noAutofit/>
          </a:bodyPr>
          <a:lstStyle/>
          <a:p>
            <a:pPr algn="ctr"/>
            <a:r>
              <a:rPr lang="en-US" noProof="1"/>
              <a:t>Project initiating &amp; Define Phase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2FD2DF-8DEE-45A7-A671-D5DAE1003F7C}"/>
              </a:ext>
            </a:extLst>
          </p:cNvPr>
          <p:cNvSpPr/>
          <p:nvPr/>
        </p:nvSpPr>
        <p:spPr>
          <a:xfrm>
            <a:off x="205618" y="2163163"/>
            <a:ext cx="2928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Problem # (3) Project Charter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A99AB9-56E1-4C97-BE22-1985E114B1D5}"/>
              </a:ext>
            </a:extLst>
          </p:cNvPr>
          <p:cNvSpPr/>
          <p:nvPr/>
        </p:nvSpPr>
        <p:spPr>
          <a:xfrm>
            <a:off x="205618" y="2630114"/>
            <a:ext cx="3433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Problem # (3) Stakeholder Register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84B6A-9A84-4896-93E8-A908DAA58C85}"/>
              </a:ext>
            </a:extLst>
          </p:cNvPr>
          <p:cNvSpPr/>
          <p:nvPr/>
        </p:nvSpPr>
        <p:spPr>
          <a:xfrm>
            <a:off x="205618" y="3097065"/>
            <a:ext cx="2613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Problem # (3) RACI Matrix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7946A6-BDC0-48BC-8FAD-C106A2FCF485}"/>
              </a:ext>
            </a:extLst>
          </p:cNvPr>
          <p:cNvSpPr/>
          <p:nvPr/>
        </p:nvSpPr>
        <p:spPr>
          <a:xfrm>
            <a:off x="205618" y="3564016"/>
            <a:ext cx="2066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Problem # (3) SIPOC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783AA-5FAF-4E5E-B35D-374E396EE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113" y="277678"/>
            <a:ext cx="7230484" cy="47048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839679-A5A8-4F99-AC74-3E7CC3188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764" y="158060"/>
            <a:ext cx="7017181" cy="3076304"/>
          </a:xfrm>
          <a:prstGeom prst="rect">
            <a:avLst/>
          </a:prstGeom>
        </p:spPr>
      </p:pic>
      <p:pic>
        <p:nvPicPr>
          <p:cNvPr id="21" name="Content Placeholder 16">
            <a:extLst>
              <a:ext uri="{FF2B5EF4-FFF2-40B4-BE49-F238E27FC236}">
                <a16:creationId xmlns:a16="http://schemas.microsoft.com/office/drawing/2014/main" id="{9394B036-CC28-4EEB-AE4F-313EABCF9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405" y="3831852"/>
            <a:ext cx="6492875" cy="20114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871A973-0965-4BD3-A69B-780EAB169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532" y="55971"/>
            <a:ext cx="7649643" cy="68208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C1B53A6-D611-419F-942F-58758300BB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532" y="976624"/>
            <a:ext cx="7716327" cy="45154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3BA0F52-62D6-48F2-9D7F-AF12A6C8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847" y="705662"/>
            <a:ext cx="7849695" cy="52966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647D33-9404-4ED3-B86E-763822AFCE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902" y="2135223"/>
            <a:ext cx="7230484" cy="2676899"/>
          </a:xfrm>
          <a:prstGeom prst="rect">
            <a:avLst/>
          </a:prstGeom>
        </p:spPr>
      </p:pic>
      <p:pic>
        <p:nvPicPr>
          <p:cNvPr id="26" name="Content Placeholder 20">
            <a:extLst>
              <a:ext uri="{FF2B5EF4-FFF2-40B4-BE49-F238E27FC236}">
                <a16:creationId xmlns:a16="http://schemas.microsoft.com/office/drawing/2014/main" id="{67D9A84C-DB9C-491D-9735-78D6F6A884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721" y="1039711"/>
            <a:ext cx="6492875" cy="50190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513C8B0-F819-44F7-BD0E-43F4E26C26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978" y="2468488"/>
            <a:ext cx="7573432" cy="21910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CEAEFAD-292E-440C-BD5F-2756DE5FCE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887" y="1521914"/>
            <a:ext cx="7563906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07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7" grpId="2"/>
      <p:bldP spid="8" grpId="0"/>
      <p:bldP spid="8" grpId="1"/>
      <p:bldP spid="8" grpId="2"/>
      <p:bldP spid="9" grpId="0"/>
      <p:bldP spid="9" grpId="1"/>
      <p:bldP spid="9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83CD544-25D4-49D0-B067-785942C848A6}"/>
              </a:ext>
            </a:extLst>
          </p:cNvPr>
          <p:cNvSpPr/>
          <p:nvPr/>
        </p:nvSpPr>
        <p:spPr>
          <a:xfrm>
            <a:off x="0" y="1004054"/>
            <a:ext cx="4048937" cy="1038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</a:pP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Measure Phase for the project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F322C5-7F2F-4A16-A51A-9CE2B192D68F}"/>
              </a:ext>
            </a:extLst>
          </p:cNvPr>
          <p:cNvSpPr/>
          <p:nvPr/>
        </p:nvSpPr>
        <p:spPr>
          <a:xfrm>
            <a:off x="456495" y="3305140"/>
            <a:ext cx="3420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Problem # (3) Data Analysis &amp; Dashboard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0A4DAC-2B92-4A2A-B9DB-602298B1BB54}"/>
              </a:ext>
            </a:extLst>
          </p:cNvPr>
          <p:cNvSpPr/>
          <p:nvPr/>
        </p:nvSpPr>
        <p:spPr>
          <a:xfrm>
            <a:off x="456495" y="2674358"/>
            <a:ext cx="2934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Problem # (3) Data Collection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E25ECD21-29C6-4831-86A9-0C888DCE8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66019"/>
              </p:ext>
            </p:extLst>
          </p:nvPr>
        </p:nvGraphicFramePr>
        <p:xfrm>
          <a:off x="4275056" y="218653"/>
          <a:ext cx="7273816" cy="58895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7718">
                  <a:extLst>
                    <a:ext uri="{9D8B030D-6E8A-4147-A177-3AD203B41FA5}">
                      <a16:colId xmlns:a16="http://schemas.microsoft.com/office/drawing/2014/main" val="1466990436"/>
                    </a:ext>
                  </a:extLst>
                </a:gridCol>
                <a:gridCol w="1313137">
                  <a:extLst>
                    <a:ext uri="{9D8B030D-6E8A-4147-A177-3AD203B41FA5}">
                      <a16:colId xmlns:a16="http://schemas.microsoft.com/office/drawing/2014/main" val="2752373547"/>
                    </a:ext>
                  </a:extLst>
                </a:gridCol>
                <a:gridCol w="1313137">
                  <a:extLst>
                    <a:ext uri="{9D8B030D-6E8A-4147-A177-3AD203B41FA5}">
                      <a16:colId xmlns:a16="http://schemas.microsoft.com/office/drawing/2014/main" val="1843937858"/>
                    </a:ext>
                  </a:extLst>
                </a:gridCol>
                <a:gridCol w="1043444">
                  <a:extLst>
                    <a:ext uri="{9D8B030D-6E8A-4147-A177-3AD203B41FA5}">
                      <a16:colId xmlns:a16="http://schemas.microsoft.com/office/drawing/2014/main" val="296538984"/>
                    </a:ext>
                  </a:extLst>
                </a:gridCol>
                <a:gridCol w="1243190">
                  <a:extLst>
                    <a:ext uri="{9D8B030D-6E8A-4147-A177-3AD203B41FA5}">
                      <a16:colId xmlns:a16="http://schemas.microsoft.com/office/drawing/2014/main" val="3744113052"/>
                    </a:ext>
                  </a:extLst>
                </a:gridCol>
                <a:gridCol w="1243190">
                  <a:extLst>
                    <a:ext uri="{9D8B030D-6E8A-4147-A177-3AD203B41FA5}">
                      <a16:colId xmlns:a16="http://schemas.microsoft.com/office/drawing/2014/main" val="1050202663"/>
                    </a:ext>
                  </a:extLst>
                </a:gridCol>
              </a:tblGrid>
              <a:tr h="5828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Month #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Week #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Total Order received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Perfect Orders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Missed Orders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Actual Lead time (Days)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extLst>
                  <a:ext uri="{0D108BD9-81ED-4DB2-BD59-A6C34878D82A}">
                    <a16:rowId xmlns:a16="http://schemas.microsoft.com/office/drawing/2014/main" val="172740990"/>
                  </a:ext>
                </a:extLst>
              </a:tr>
              <a:tr h="221110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18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15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3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28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extLst>
                  <a:ext uri="{0D108BD9-81ED-4DB2-BD59-A6C34878D82A}">
                    <a16:rowId xmlns:a16="http://schemas.microsoft.com/office/drawing/2014/main" val="1908163248"/>
                  </a:ext>
                </a:extLst>
              </a:tr>
              <a:tr h="221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15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15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0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25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extLst>
                  <a:ext uri="{0D108BD9-81ED-4DB2-BD59-A6C34878D82A}">
                    <a16:rowId xmlns:a16="http://schemas.microsoft.com/office/drawing/2014/main" val="156862908"/>
                  </a:ext>
                </a:extLst>
              </a:tr>
              <a:tr h="221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3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14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10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4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26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extLst>
                  <a:ext uri="{0D108BD9-81ED-4DB2-BD59-A6C34878D82A}">
                    <a16:rowId xmlns:a16="http://schemas.microsoft.com/office/drawing/2014/main" val="3227573627"/>
                  </a:ext>
                </a:extLst>
              </a:tr>
              <a:tr h="221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4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16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13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3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24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extLst>
                  <a:ext uri="{0D108BD9-81ED-4DB2-BD59-A6C34878D82A}">
                    <a16:rowId xmlns:a16="http://schemas.microsoft.com/office/drawing/2014/main" val="77054872"/>
                  </a:ext>
                </a:extLst>
              </a:tr>
              <a:tr h="221110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10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8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25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extLst>
                  <a:ext uri="{0D108BD9-81ED-4DB2-BD59-A6C34878D82A}">
                    <a16:rowId xmlns:a16="http://schemas.microsoft.com/office/drawing/2014/main" val="2493621251"/>
                  </a:ext>
                </a:extLst>
              </a:tr>
              <a:tr h="221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12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9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3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26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extLst>
                  <a:ext uri="{0D108BD9-81ED-4DB2-BD59-A6C34878D82A}">
                    <a16:rowId xmlns:a16="http://schemas.microsoft.com/office/drawing/2014/main" val="3205059569"/>
                  </a:ext>
                </a:extLst>
              </a:tr>
              <a:tr h="221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3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18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16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28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extLst>
                  <a:ext uri="{0D108BD9-81ED-4DB2-BD59-A6C34878D82A}">
                    <a16:rowId xmlns:a16="http://schemas.microsoft.com/office/drawing/2014/main" val="42222676"/>
                  </a:ext>
                </a:extLst>
              </a:tr>
              <a:tr h="221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4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22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18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4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29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extLst>
                  <a:ext uri="{0D108BD9-81ED-4DB2-BD59-A6C34878D82A}">
                    <a16:rowId xmlns:a16="http://schemas.microsoft.com/office/drawing/2014/main" val="2121782908"/>
                  </a:ext>
                </a:extLst>
              </a:tr>
              <a:tr h="221110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3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23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20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3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27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extLst>
                  <a:ext uri="{0D108BD9-81ED-4DB2-BD59-A6C34878D82A}">
                    <a16:rowId xmlns:a16="http://schemas.microsoft.com/office/drawing/2014/main" val="333952689"/>
                  </a:ext>
                </a:extLst>
              </a:tr>
              <a:tr h="221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20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15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5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20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extLst>
                  <a:ext uri="{0D108BD9-81ED-4DB2-BD59-A6C34878D82A}">
                    <a16:rowId xmlns:a16="http://schemas.microsoft.com/office/drawing/2014/main" val="2158239503"/>
                  </a:ext>
                </a:extLst>
              </a:tr>
              <a:tr h="221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3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18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17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20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extLst>
                  <a:ext uri="{0D108BD9-81ED-4DB2-BD59-A6C34878D82A}">
                    <a16:rowId xmlns:a16="http://schemas.microsoft.com/office/drawing/2014/main" val="2729350739"/>
                  </a:ext>
                </a:extLst>
              </a:tr>
              <a:tr h="221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4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12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9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3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26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extLst>
                  <a:ext uri="{0D108BD9-81ED-4DB2-BD59-A6C34878D82A}">
                    <a16:rowId xmlns:a16="http://schemas.microsoft.com/office/drawing/2014/main" val="3695870811"/>
                  </a:ext>
                </a:extLst>
              </a:tr>
              <a:tr h="221110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4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10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6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4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24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extLst>
                  <a:ext uri="{0D108BD9-81ED-4DB2-BD59-A6C34878D82A}">
                    <a16:rowId xmlns:a16="http://schemas.microsoft.com/office/drawing/2014/main" val="1440113258"/>
                  </a:ext>
                </a:extLst>
              </a:tr>
              <a:tr h="221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15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10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5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22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extLst>
                  <a:ext uri="{0D108BD9-81ED-4DB2-BD59-A6C34878D82A}">
                    <a16:rowId xmlns:a16="http://schemas.microsoft.com/office/drawing/2014/main" val="1736748327"/>
                  </a:ext>
                </a:extLst>
              </a:tr>
              <a:tr h="221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3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18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14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4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28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extLst>
                  <a:ext uri="{0D108BD9-81ED-4DB2-BD59-A6C34878D82A}">
                    <a16:rowId xmlns:a16="http://schemas.microsoft.com/office/drawing/2014/main" val="1437239417"/>
                  </a:ext>
                </a:extLst>
              </a:tr>
              <a:tr h="221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4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16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15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27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extLst>
                  <a:ext uri="{0D108BD9-81ED-4DB2-BD59-A6C34878D82A}">
                    <a16:rowId xmlns:a16="http://schemas.microsoft.com/office/drawing/2014/main" val="511353759"/>
                  </a:ext>
                </a:extLst>
              </a:tr>
              <a:tr h="221110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5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14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12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24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extLst>
                  <a:ext uri="{0D108BD9-81ED-4DB2-BD59-A6C34878D82A}">
                    <a16:rowId xmlns:a16="http://schemas.microsoft.com/office/drawing/2014/main" val="4166744892"/>
                  </a:ext>
                </a:extLst>
              </a:tr>
              <a:tr h="221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15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13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28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extLst>
                  <a:ext uri="{0D108BD9-81ED-4DB2-BD59-A6C34878D82A}">
                    <a16:rowId xmlns:a16="http://schemas.microsoft.com/office/drawing/2014/main" val="846625533"/>
                  </a:ext>
                </a:extLst>
              </a:tr>
              <a:tr h="221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3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13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10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3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26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extLst>
                  <a:ext uri="{0D108BD9-81ED-4DB2-BD59-A6C34878D82A}">
                    <a16:rowId xmlns:a16="http://schemas.microsoft.com/office/drawing/2014/main" val="1142008912"/>
                  </a:ext>
                </a:extLst>
              </a:tr>
              <a:tr h="221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4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11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8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3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27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extLst>
                  <a:ext uri="{0D108BD9-81ED-4DB2-BD59-A6C34878D82A}">
                    <a16:rowId xmlns:a16="http://schemas.microsoft.com/office/drawing/2014/main" val="2270780071"/>
                  </a:ext>
                </a:extLst>
              </a:tr>
              <a:tr h="221110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6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11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7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4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25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extLst>
                  <a:ext uri="{0D108BD9-81ED-4DB2-BD59-A6C34878D82A}">
                    <a16:rowId xmlns:a16="http://schemas.microsoft.com/office/drawing/2014/main" val="247632475"/>
                  </a:ext>
                </a:extLst>
              </a:tr>
              <a:tr h="221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16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14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28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extLst>
                  <a:ext uri="{0D108BD9-81ED-4DB2-BD59-A6C34878D82A}">
                    <a16:rowId xmlns:a16="http://schemas.microsoft.com/office/drawing/2014/main" val="209888492"/>
                  </a:ext>
                </a:extLst>
              </a:tr>
              <a:tr h="221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3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17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15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29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extLst>
                  <a:ext uri="{0D108BD9-81ED-4DB2-BD59-A6C34878D82A}">
                    <a16:rowId xmlns:a16="http://schemas.microsoft.com/office/drawing/2014/main" val="499866989"/>
                  </a:ext>
                </a:extLst>
              </a:tr>
              <a:tr h="221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4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16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12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4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29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99" marR="60199" marT="0" marB="0"/>
                </a:tc>
                <a:extLst>
                  <a:ext uri="{0D108BD9-81ED-4DB2-BD59-A6C34878D82A}">
                    <a16:rowId xmlns:a16="http://schemas.microsoft.com/office/drawing/2014/main" val="4044669518"/>
                  </a:ext>
                </a:extLst>
              </a:tr>
            </a:tbl>
          </a:graphicData>
        </a:graphic>
      </p:graphicFrame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BAA0F785-44CA-4885-9048-A9CBA8DFCA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731161"/>
              </p:ext>
            </p:extLst>
          </p:nvPr>
        </p:nvGraphicFramePr>
        <p:xfrm>
          <a:off x="4340352" y="-1"/>
          <a:ext cx="3831241" cy="3236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37" name="Chart 36">
                <a:extLst>
                  <a:ext uri="{FF2B5EF4-FFF2-40B4-BE49-F238E27FC236}">
                    <a16:creationId xmlns:a16="http://schemas.microsoft.com/office/drawing/2014/main" id="{650DAF3F-D165-459E-8355-6B86194F77D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24115599"/>
                  </p:ext>
                </p:extLst>
              </p:nvPr>
            </p:nvGraphicFramePr>
            <p:xfrm>
              <a:off x="4196498" y="3712696"/>
              <a:ext cx="3975095" cy="305386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37" name="Chart 36">
                <a:extLst>
                  <a:ext uri="{FF2B5EF4-FFF2-40B4-BE49-F238E27FC236}">
                    <a16:creationId xmlns:a16="http://schemas.microsoft.com/office/drawing/2014/main" id="{650DAF3F-D165-459E-8355-6B86194F77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6498" y="3712696"/>
                <a:ext cx="3975095" cy="3053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38" name="Chart 37">
                <a:extLst>
                  <a:ext uri="{FF2B5EF4-FFF2-40B4-BE49-F238E27FC236}">
                    <a16:creationId xmlns:a16="http://schemas.microsoft.com/office/drawing/2014/main" id="{7321A2A7-9C2E-45F5-88FC-C75F1DFEB37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73792087"/>
                  </p:ext>
                </p:extLst>
              </p:nvPr>
            </p:nvGraphicFramePr>
            <p:xfrm>
              <a:off x="8362960" y="3913632"/>
              <a:ext cx="3579104" cy="271576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38" name="Chart 37">
                <a:extLst>
                  <a:ext uri="{FF2B5EF4-FFF2-40B4-BE49-F238E27FC236}">
                    <a16:creationId xmlns:a16="http://schemas.microsoft.com/office/drawing/2014/main" id="{7321A2A7-9C2E-45F5-88FC-C75F1DFEB3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62960" y="3913632"/>
                <a:ext cx="3579104" cy="2715768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F0F537C2-C7C9-4DF5-B44B-B2D842D1B8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5535819"/>
              </p:ext>
            </p:extLst>
          </p:nvPr>
        </p:nvGraphicFramePr>
        <p:xfrm>
          <a:off x="8297520" y="437764"/>
          <a:ext cx="3709983" cy="3155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75400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29" grpId="2"/>
      <p:bldP spid="30" grpId="0"/>
      <p:bldGraphic spid="36" grpId="0">
        <p:bldAsOne/>
      </p:bldGraphic>
      <p:bldGraphic spid="39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8B1074F-E5F5-4A02-990F-6B55E74518E8}"/>
              </a:ext>
            </a:extLst>
          </p:cNvPr>
          <p:cNvSpPr/>
          <p:nvPr/>
        </p:nvSpPr>
        <p:spPr>
          <a:xfrm>
            <a:off x="0" y="821174"/>
            <a:ext cx="4048937" cy="1038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</a:pP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Phase for the project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9443FE-4A93-4B4E-8D97-F28E65D7429A}"/>
              </a:ext>
            </a:extLst>
          </p:cNvPr>
          <p:cNvSpPr/>
          <p:nvPr/>
        </p:nvSpPr>
        <p:spPr>
          <a:xfrm>
            <a:off x="366126" y="2089080"/>
            <a:ext cx="3197863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dirty="0"/>
              <a:t>Problem # (3) Fishbone Diagram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9266A2-4F14-4608-AD23-A5CFD07AEF9E}"/>
              </a:ext>
            </a:extLst>
          </p:cNvPr>
          <p:cNvSpPr/>
          <p:nvPr/>
        </p:nvSpPr>
        <p:spPr>
          <a:xfrm>
            <a:off x="366126" y="2509574"/>
            <a:ext cx="2879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Problem # (3) SWOT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416CFC-4975-4EB0-BBFE-0166EE510A11}"/>
              </a:ext>
            </a:extLst>
          </p:cNvPr>
          <p:cNvSpPr/>
          <p:nvPr/>
        </p:nvSpPr>
        <p:spPr>
          <a:xfrm>
            <a:off x="366126" y="2930760"/>
            <a:ext cx="3601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Problem # (3) Flow Chart for Process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687B21-7B30-4DEB-A977-FB30385EC3EC}"/>
              </a:ext>
            </a:extLst>
          </p:cNvPr>
          <p:cNvSpPr/>
          <p:nvPr/>
        </p:nvSpPr>
        <p:spPr>
          <a:xfrm>
            <a:off x="366126" y="3344342"/>
            <a:ext cx="2574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Problem # (3) Activity List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6787BD-3013-452E-8679-6FA3198D1D4A}"/>
              </a:ext>
            </a:extLst>
          </p:cNvPr>
          <p:cNvSpPr/>
          <p:nvPr/>
        </p:nvSpPr>
        <p:spPr>
          <a:xfrm>
            <a:off x="366126" y="3766220"/>
            <a:ext cx="3045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Problem # (3) Activity Diagram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FA00F1-5195-4E1E-B477-B4B86B4870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249" y="1475356"/>
            <a:ext cx="6232525" cy="36494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28A5B8-3168-4070-8B5F-E566AD2E3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033" y="265176"/>
            <a:ext cx="8074064" cy="63276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2F0835-A103-4DE8-B84F-6911D178FF5D}"/>
              </a:ext>
            </a:extLst>
          </p:cNvPr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427" y="695706"/>
            <a:ext cx="6905625" cy="4991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87639DC-50BF-4A31-A7A0-28528E6C9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243" y="1199905"/>
            <a:ext cx="8011643" cy="44869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CA3B6E-376D-4D02-940C-47EBEC8E4898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16" y="1820481"/>
            <a:ext cx="7030520" cy="380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5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2" grpId="1"/>
      <p:bldP spid="12" grpId="2"/>
      <p:bldP spid="13" grpId="0"/>
      <p:bldP spid="13" grpId="1"/>
      <p:bldP spid="13" grpId="2"/>
      <p:bldP spid="14" grpId="0"/>
      <p:bldP spid="14" grpId="1"/>
      <p:bldP spid="14" grpId="2"/>
      <p:bldP spid="15" grpId="0"/>
      <p:bldP spid="15" grpId="1"/>
      <p:bldP spid="15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FE471-2CFD-4FFA-BCD3-C5D50718CA5E}"/>
              </a:ext>
            </a:extLst>
          </p:cNvPr>
          <p:cNvSpPr/>
          <p:nvPr/>
        </p:nvSpPr>
        <p:spPr>
          <a:xfrm>
            <a:off x="0" y="821174"/>
            <a:ext cx="4048937" cy="1038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</a:pP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Improve Phase for the project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9FEB4E-C770-45FB-A377-97FA5CD7AC3B}"/>
              </a:ext>
            </a:extLst>
          </p:cNvPr>
          <p:cNvSpPr/>
          <p:nvPr/>
        </p:nvSpPr>
        <p:spPr>
          <a:xfrm>
            <a:off x="162945" y="2073902"/>
            <a:ext cx="3380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Problem # (3) Theory of constrain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45FE3F-2E8D-4CB6-8842-E2F1C19CD96C}"/>
              </a:ext>
            </a:extLst>
          </p:cNvPr>
          <p:cNvSpPr/>
          <p:nvPr/>
        </p:nvSpPr>
        <p:spPr>
          <a:xfrm>
            <a:off x="162945" y="2567678"/>
            <a:ext cx="2653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Problem # (3) Gantt Chart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096092-6BB5-45C7-B8A5-72533B5CF84E}"/>
              </a:ext>
            </a:extLst>
          </p:cNvPr>
          <p:cNvSpPr/>
          <p:nvPr/>
        </p:nvSpPr>
        <p:spPr>
          <a:xfrm>
            <a:off x="162945" y="3061454"/>
            <a:ext cx="3294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Problem # (3) Net Work Diagram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214C64-5587-4EBD-A134-6090EB52697A}"/>
              </a:ext>
            </a:extLst>
          </p:cNvPr>
          <p:cNvSpPr/>
          <p:nvPr/>
        </p:nvSpPr>
        <p:spPr>
          <a:xfrm>
            <a:off x="162945" y="3536942"/>
            <a:ext cx="3885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Problem # (3) Work Breakdown Structure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66B99E-86C6-4C7D-A069-248AFC1F6F59}"/>
              </a:ext>
            </a:extLst>
          </p:cNvPr>
          <p:cNvSpPr/>
          <p:nvPr/>
        </p:nvSpPr>
        <p:spPr>
          <a:xfrm>
            <a:off x="168941" y="4339828"/>
            <a:ext cx="36806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Problem # (3) Objectives and Key Results (OKRs)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8EDC16-07A7-451B-89EF-3DC68D13F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45" y="1175240"/>
            <a:ext cx="7354326" cy="44025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B3A6B1-E56B-498D-9015-8BCC6004CBA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531" y="60199"/>
            <a:ext cx="7803524" cy="30012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802898-A154-4D91-8389-93C9407DCA1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366" y="3136392"/>
            <a:ext cx="7803524" cy="36614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2A6B9D-CBDC-4CAD-8104-FEC7BE7A9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261" y="49557"/>
            <a:ext cx="7440063" cy="32514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6129F8-C851-485E-A0C7-778EA32993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713" y="3340844"/>
            <a:ext cx="7430537" cy="34569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FA0B79F-E55E-4888-B417-B58F624332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998" y="827629"/>
            <a:ext cx="7802064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0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9" grpId="1"/>
      <p:bldP spid="9" grpId="2"/>
      <p:bldP spid="10" grpId="0"/>
      <p:bldP spid="10" grpId="1"/>
      <p:bldP spid="10" grpId="2"/>
      <p:bldP spid="11" grpId="0"/>
      <p:bldP spid="11" grpId="1"/>
      <p:bldP spid="11" grpId="2"/>
      <p:bldP spid="12" grpId="0"/>
      <p:bldP spid="12" grpId="1"/>
      <p:bldP spid="12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20E1-0516-4065-8C3A-CFE7DE8E917B}"/>
              </a:ext>
            </a:extLst>
          </p:cNvPr>
          <p:cNvSpPr/>
          <p:nvPr/>
        </p:nvSpPr>
        <p:spPr>
          <a:xfrm>
            <a:off x="0" y="821174"/>
            <a:ext cx="4048937" cy="1038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</a:pP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Control &amp; Closing Phase for the project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2B31FD-FC85-4B8A-8D63-0364705319D1}"/>
              </a:ext>
            </a:extLst>
          </p:cNvPr>
          <p:cNvSpPr/>
          <p:nvPr/>
        </p:nvSpPr>
        <p:spPr>
          <a:xfrm>
            <a:off x="237664" y="2000750"/>
            <a:ext cx="3573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Problem # (3) Setting Metrics &amp; KPIs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D34190-BDCB-44A2-94A5-FEC64AFBBF81}"/>
              </a:ext>
            </a:extLst>
          </p:cNvPr>
          <p:cNvSpPr/>
          <p:nvPr/>
        </p:nvSpPr>
        <p:spPr>
          <a:xfrm>
            <a:off x="237664" y="2511360"/>
            <a:ext cx="2894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Problem # (3) Closing Project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EDD57B-75F2-4F30-94D7-3CA9C48B8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618" y="299043"/>
            <a:ext cx="7049484" cy="6058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40A1A2-9D7E-4EC8-8B61-DE632196D2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618" y="927416"/>
            <a:ext cx="7162535" cy="500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DB6D9-E262-425E-ACB9-D750DBE8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THANK YOU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D495B7-AA66-46AD-84BE-4E7661D9A605}"/>
              </a:ext>
            </a:extLst>
          </p:cNvPr>
          <p:cNvSpPr/>
          <p:nvPr/>
        </p:nvSpPr>
        <p:spPr>
          <a:xfrm>
            <a:off x="4493398" y="1737360"/>
            <a:ext cx="3589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Project Management Pioneers</a:t>
            </a:r>
            <a:r>
              <a:rPr lang="ar-EG" dirty="0"/>
              <a:t> </a:t>
            </a:r>
            <a:r>
              <a:rPr lang="en-US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74901428"/>
      </p:ext>
    </p:extLst>
  </p:cSld>
  <p:clrMapOvr>
    <a:masterClrMapping/>
  </p:clrMapOvr>
</p:sld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jpeg"/></Relationships>
</file>

<file path=ppt/theme/_rels/themeOverr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jpeg"/></Relationships>
</file>

<file path=ppt/theme/_rels/themeOverr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jpeg"/></Relationships>
</file>

<file path=ppt/theme/_rels/themeOverr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jpeg"/></Relationships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Mesh">
    <a:majorFont>
      <a:latin typeface="Century Gothic" panose="020B050202020202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entury Gothic" panose="020B050202020202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Mesh">
    <a:fillStyleLst>
      <a:solidFill>
        <a:schemeClr val="phClr"/>
      </a:solidFill>
      <a:gradFill rotWithShape="1">
        <a:gsLst>
          <a:gs pos="0">
            <a:schemeClr val="phClr">
              <a:tint val="60000"/>
              <a:lumMod val="110000"/>
            </a:schemeClr>
          </a:gs>
          <a:gs pos="100000">
            <a:schemeClr val="phClr">
              <a:tint val="82000"/>
            </a:schemeClr>
          </a:gs>
        </a:gsLst>
        <a:lin ang="5400000" scaled="0"/>
      </a:gradFill>
      <a:gradFill rotWithShape="1">
        <a:gsLst>
          <a:gs pos="0">
            <a:schemeClr val="phClr">
              <a:tint val="96000"/>
              <a:lumMod val="104000"/>
            </a:schemeClr>
          </a:gs>
          <a:gs pos="100000">
            <a:schemeClr val="phClr">
              <a:shade val="84000"/>
              <a:lumMod val="84000"/>
            </a:schemeClr>
          </a:gs>
        </a:gsLst>
        <a:lin ang="5400000" scaled="0"/>
      </a:gradFill>
    </a:fillStyleLst>
    <a:lnStyleLst>
      <a:ln w="9525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5400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innerShdw blurRad="50800" dist="25400" dir="13500000">
            <a:srgbClr val="000000">
              <a:alpha val="55000"/>
            </a:srgbClr>
          </a:innerShdw>
        </a:effectLst>
      </a:effectStyle>
      <a:effectStyle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0000"/>
              <a:lumMod val="110000"/>
            </a:schemeClr>
          </a:gs>
          <a:gs pos="100000">
            <a:schemeClr val="phClr">
              <a:shade val="64000"/>
              <a:lumMod val="98000"/>
            </a:schemeClr>
          </a:gs>
        </a:gsLst>
        <a:lin ang="5400000" scaled="0"/>
      </a:gradFill>
      <a:blipFill rotWithShape="1">
        <a:blip xmlns:r="http://schemas.openxmlformats.org/officeDocument/2006/relationships" r:embed="rId1">
          <a:duotone>
            <a:schemeClr val="phClr">
              <a:shade val="28000"/>
              <a:satMod val="94000"/>
              <a:lumMod val="20000"/>
            </a:schemeClr>
            <a:schemeClr val="phClr">
              <a:tint val="94000"/>
              <a:shade val="84000"/>
              <a:satMod val="148000"/>
              <a:lumMod val="114000"/>
            </a:schemeClr>
          </a:duotone>
        </a:blip>
        <a:stretch/>
      </a:blip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Mesh">
    <a:majorFont>
      <a:latin typeface="Century Gothic" panose="020B050202020202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entury Gothic" panose="020B050202020202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Mesh">
    <a:fillStyleLst>
      <a:solidFill>
        <a:schemeClr val="phClr"/>
      </a:solidFill>
      <a:gradFill rotWithShape="1">
        <a:gsLst>
          <a:gs pos="0">
            <a:schemeClr val="phClr">
              <a:tint val="60000"/>
              <a:lumMod val="110000"/>
            </a:schemeClr>
          </a:gs>
          <a:gs pos="100000">
            <a:schemeClr val="phClr">
              <a:tint val="82000"/>
            </a:schemeClr>
          </a:gs>
        </a:gsLst>
        <a:lin ang="5400000" scaled="0"/>
      </a:gradFill>
      <a:gradFill rotWithShape="1">
        <a:gsLst>
          <a:gs pos="0">
            <a:schemeClr val="phClr">
              <a:tint val="96000"/>
              <a:lumMod val="104000"/>
            </a:schemeClr>
          </a:gs>
          <a:gs pos="100000">
            <a:schemeClr val="phClr">
              <a:shade val="84000"/>
              <a:lumMod val="84000"/>
            </a:schemeClr>
          </a:gs>
        </a:gsLst>
        <a:lin ang="5400000" scaled="0"/>
      </a:gradFill>
    </a:fillStyleLst>
    <a:lnStyleLst>
      <a:ln w="9525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5400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innerShdw blurRad="50800" dist="25400" dir="13500000">
            <a:srgbClr val="000000">
              <a:alpha val="55000"/>
            </a:srgbClr>
          </a:innerShdw>
        </a:effectLst>
      </a:effectStyle>
      <a:effectStyle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0000"/>
              <a:lumMod val="110000"/>
            </a:schemeClr>
          </a:gs>
          <a:gs pos="100000">
            <a:schemeClr val="phClr">
              <a:shade val="64000"/>
              <a:lumMod val="98000"/>
            </a:schemeClr>
          </a:gs>
        </a:gsLst>
        <a:lin ang="5400000" scaled="0"/>
      </a:gradFill>
      <a:blipFill rotWithShape="1">
        <a:blip xmlns:r="http://schemas.openxmlformats.org/officeDocument/2006/relationships" r:embed="rId1">
          <a:duotone>
            <a:schemeClr val="phClr">
              <a:shade val="28000"/>
              <a:satMod val="94000"/>
              <a:lumMod val="20000"/>
            </a:schemeClr>
            <a:schemeClr val="phClr">
              <a:tint val="94000"/>
              <a:shade val="84000"/>
              <a:satMod val="148000"/>
              <a:lumMod val="114000"/>
            </a:schemeClr>
          </a:duotone>
        </a:blip>
        <a:stretch/>
      </a:blip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Mesh">
    <a:majorFont>
      <a:latin typeface="Century Gothic" panose="020B050202020202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entury Gothic" panose="020B050202020202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Mesh">
    <a:fillStyleLst>
      <a:solidFill>
        <a:schemeClr val="phClr"/>
      </a:solidFill>
      <a:gradFill rotWithShape="1">
        <a:gsLst>
          <a:gs pos="0">
            <a:schemeClr val="phClr">
              <a:tint val="60000"/>
              <a:lumMod val="110000"/>
            </a:schemeClr>
          </a:gs>
          <a:gs pos="100000">
            <a:schemeClr val="phClr">
              <a:tint val="82000"/>
            </a:schemeClr>
          </a:gs>
        </a:gsLst>
        <a:lin ang="5400000" scaled="0"/>
      </a:gradFill>
      <a:gradFill rotWithShape="1">
        <a:gsLst>
          <a:gs pos="0">
            <a:schemeClr val="phClr">
              <a:tint val="96000"/>
              <a:lumMod val="104000"/>
            </a:schemeClr>
          </a:gs>
          <a:gs pos="100000">
            <a:schemeClr val="phClr">
              <a:shade val="84000"/>
              <a:lumMod val="84000"/>
            </a:schemeClr>
          </a:gs>
        </a:gsLst>
        <a:lin ang="5400000" scaled="0"/>
      </a:gradFill>
    </a:fillStyleLst>
    <a:lnStyleLst>
      <a:ln w="9525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5400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innerShdw blurRad="50800" dist="25400" dir="13500000">
            <a:srgbClr val="000000">
              <a:alpha val="55000"/>
            </a:srgbClr>
          </a:innerShdw>
        </a:effectLst>
      </a:effectStyle>
      <a:effectStyle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0000"/>
              <a:lumMod val="110000"/>
            </a:schemeClr>
          </a:gs>
          <a:gs pos="100000">
            <a:schemeClr val="phClr">
              <a:shade val="64000"/>
              <a:lumMod val="98000"/>
            </a:schemeClr>
          </a:gs>
        </a:gsLst>
        <a:lin ang="5400000" scaled="0"/>
      </a:gradFill>
      <a:blipFill rotWithShape="1">
        <a:blip xmlns:r="http://schemas.openxmlformats.org/officeDocument/2006/relationships" r:embed="rId1">
          <a:duotone>
            <a:schemeClr val="phClr">
              <a:shade val="28000"/>
              <a:satMod val="94000"/>
              <a:lumMod val="20000"/>
            </a:schemeClr>
            <a:schemeClr val="phClr">
              <a:tint val="94000"/>
              <a:shade val="84000"/>
              <a:satMod val="148000"/>
              <a:lumMod val="114000"/>
            </a:schemeClr>
          </a:duotone>
        </a:blip>
        <a:stretch/>
      </a:blip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Mesh">
    <a:majorFont>
      <a:latin typeface="Century Gothic" panose="020B050202020202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entury Gothic" panose="020B050202020202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Mesh">
    <a:fillStyleLst>
      <a:solidFill>
        <a:schemeClr val="phClr"/>
      </a:solidFill>
      <a:gradFill rotWithShape="1">
        <a:gsLst>
          <a:gs pos="0">
            <a:schemeClr val="phClr">
              <a:tint val="60000"/>
              <a:lumMod val="110000"/>
            </a:schemeClr>
          </a:gs>
          <a:gs pos="100000">
            <a:schemeClr val="phClr">
              <a:tint val="82000"/>
            </a:schemeClr>
          </a:gs>
        </a:gsLst>
        <a:lin ang="5400000" scaled="0"/>
      </a:gradFill>
      <a:gradFill rotWithShape="1">
        <a:gsLst>
          <a:gs pos="0">
            <a:schemeClr val="phClr">
              <a:tint val="96000"/>
              <a:lumMod val="104000"/>
            </a:schemeClr>
          </a:gs>
          <a:gs pos="100000">
            <a:schemeClr val="phClr">
              <a:shade val="84000"/>
              <a:lumMod val="84000"/>
            </a:schemeClr>
          </a:gs>
        </a:gsLst>
        <a:lin ang="5400000" scaled="0"/>
      </a:gradFill>
    </a:fillStyleLst>
    <a:lnStyleLst>
      <a:ln w="9525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5400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innerShdw blurRad="50800" dist="25400" dir="13500000">
            <a:srgbClr val="000000">
              <a:alpha val="55000"/>
            </a:srgbClr>
          </a:innerShdw>
        </a:effectLst>
      </a:effectStyle>
      <a:effectStyle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0000"/>
              <a:lumMod val="110000"/>
            </a:schemeClr>
          </a:gs>
          <a:gs pos="100000">
            <a:schemeClr val="phClr">
              <a:shade val="64000"/>
              <a:lumMod val="98000"/>
            </a:schemeClr>
          </a:gs>
        </a:gsLst>
        <a:lin ang="5400000" scaled="0"/>
      </a:gradFill>
      <a:blipFill rotWithShape="1">
        <a:blip xmlns:r="http://schemas.openxmlformats.org/officeDocument/2006/relationships" r:embed="rId1">
          <a:duotone>
            <a:schemeClr val="phClr">
              <a:shade val="28000"/>
              <a:satMod val="94000"/>
              <a:lumMod val="20000"/>
            </a:schemeClr>
            <a:schemeClr val="phClr">
              <a:tint val="94000"/>
              <a:shade val="84000"/>
              <a:satMod val="148000"/>
              <a:lumMod val="114000"/>
            </a:schemeClr>
          </a:duotone>
        </a:blip>
        <a:stretch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114</TotalTime>
  <Words>478</Words>
  <Application>Microsoft Office PowerPoint</Application>
  <PresentationFormat>Widescreen</PresentationFormat>
  <Paragraphs>196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Algerian</vt:lpstr>
      <vt:lpstr>Arabic Typesetting</vt:lpstr>
      <vt:lpstr>Arial</vt:lpstr>
      <vt:lpstr>Calibri</vt:lpstr>
      <vt:lpstr>Calibri Light</vt:lpstr>
      <vt:lpstr>Century Gothic</vt:lpstr>
      <vt:lpstr>NanumMyeongjo ExtraBold</vt:lpstr>
      <vt:lpstr>Retrospect</vt:lpstr>
      <vt:lpstr>PowerPoint Presentation</vt:lpstr>
      <vt:lpstr>CONTENTS</vt:lpstr>
      <vt:lpstr>Policy, Agreeement &amp; Overview</vt:lpstr>
      <vt:lpstr>Project initiating &amp; Define Phase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Yousef Mohamed Agena</dc:creator>
  <cp:lastModifiedBy>Yousef Mohamed Agena</cp:lastModifiedBy>
  <cp:revision>13</cp:revision>
  <dcterms:created xsi:type="dcterms:W3CDTF">2024-10-25T12:05:00Z</dcterms:created>
  <dcterms:modified xsi:type="dcterms:W3CDTF">2024-10-25T13:59:13Z</dcterms:modified>
</cp:coreProperties>
</file>